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9"/>
  </p:notesMasterIdLst>
  <p:sldIdLst>
    <p:sldId id="304" r:id="rId2"/>
    <p:sldId id="309" r:id="rId3"/>
    <p:sldId id="311" r:id="rId4"/>
    <p:sldId id="313" r:id="rId5"/>
    <p:sldId id="314" r:id="rId6"/>
    <p:sldId id="315" r:id="rId7"/>
    <p:sldId id="316" r:id="rId8"/>
    <p:sldId id="317" r:id="rId9"/>
    <p:sldId id="319" r:id="rId10"/>
    <p:sldId id="324" r:id="rId11"/>
    <p:sldId id="325" r:id="rId12"/>
    <p:sldId id="256" r:id="rId13"/>
    <p:sldId id="257" r:id="rId14"/>
    <p:sldId id="320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300" r:id="rId54"/>
    <p:sldId id="321" r:id="rId55"/>
    <p:sldId id="323" r:id="rId56"/>
    <p:sldId id="322" r:id="rId57"/>
    <p:sldId id="258" r:id="rId5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282"/>
    <a:srgbClr val="006DC9"/>
    <a:srgbClr val="006DB7"/>
    <a:srgbClr val="001A4B"/>
    <a:srgbClr val="ED7F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84841" autoAdjust="0"/>
  </p:normalViewPr>
  <p:slideViewPr>
    <p:cSldViewPr snapToGrid="0" snapToObjects="1">
      <p:cViewPr varScale="1">
        <p:scale>
          <a:sx n="124" d="100"/>
          <a:sy n="124" d="100"/>
        </p:scale>
        <p:origin x="1428" y="4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EB20A0-0EA5-4569-96DE-A9BB882D3DC5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1C1792-D54C-45F2-8304-C677F4D063F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C1792-D54C-45F2-8304-C677F4D063F3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b="0" i="1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Flow of input and output files in Sentaurus Device.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C1792-D54C-45F2-8304-C677F4D063F3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C1792-D54C-45F2-8304-C677F4D063F3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C1792-D54C-45F2-8304-C677F4D063F3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SG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C1792-D54C-45F2-8304-C677F4D063F3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C1792-D54C-45F2-8304-C677F4D063F3}" type="slidenum">
              <a:rPr lang="en-US" smtClean="0"/>
              <a:t>47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0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3746" y="1347682"/>
            <a:ext cx="7861604" cy="1597741"/>
          </a:xfrm>
        </p:spPr>
        <p:txBody>
          <a:bodyPr anchor="t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3746" y="3138382"/>
            <a:ext cx="7861604" cy="804968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391383"/>
            <a:ext cx="512064" cy="512064"/>
          </a:xfrm>
          <a:prstGeom prst="rect">
            <a:avLst/>
          </a:prstGeom>
          <a:solidFill>
            <a:srgbClr val="ED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746" y="234150"/>
            <a:ext cx="1330200" cy="60762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883445"/>
            <a:ext cx="512064" cy="512064"/>
          </a:xfrm>
          <a:prstGeom prst="rect">
            <a:avLst/>
          </a:prstGeom>
          <a:solidFill>
            <a:srgbClr val="ED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14898"/>
            <a:ext cx="512064" cy="512064"/>
          </a:xfrm>
          <a:prstGeom prst="rect">
            <a:avLst/>
          </a:prstGeom>
          <a:solidFill>
            <a:srgbClr val="ED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14898"/>
            <a:ext cx="512064" cy="512064"/>
          </a:xfrm>
          <a:prstGeom prst="rect">
            <a:avLst/>
          </a:prstGeom>
          <a:solidFill>
            <a:srgbClr val="ED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14898"/>
            <a:ext cx="512064" cy="512064"/>
          </a:xfrm>
          <a:prstGeom prst="rect">
            <a:avLst/>
          </a:prstGeom>
          <a:solidFill>
            <a:srgbClr val="ED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C2E482B0-A764-7649-BFD8-7624B53F13A9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2818482"/>
            <a:ext cx="512064" cy="512064"/>
          </a:xfrm>
          <a:prstGeom prst="rect">
            <a:avLst/>
          </a:prstGeom>
          <a:solidFill>
            <a:srgbClr val="ED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514898"/>
            <a:ext cx="512064" cy="512064"/>
          </a:xfrm>
          <a:prstGeom prst="rect">
            <a:avLst/>
          </a:prstGeom>
          <a:solidFill>
            <a:srgbClr val="ED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514898"/>
            <a:ext cx="512064" cy="512064"/>
          </a:xfrm>
          <a:prstGeom prst="rect">
            <a:avLst/>
          </a:prstGeom>
          <a:solidFill>
            <a:srgbClr val="ED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883445"/>
            <a:ext cx="512064" cy="512064"/>
          </a:xfrm>
          <a:prstGeom prst="rect">
            <a:avLst/>
          </a:prstGeom>
          <a:solidFill>
            <a:srgbClr val="ED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67263"/>
            <a:ext cx="7429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E482B0-A764-7649-BFD8-7624B53F13A9}" type="slidenum">
              <a:rPr lang="en-GB" smtClean="0"/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1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b="1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b="1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1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1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2779"/>
            <a:ext cx="7886700" cy="3263504"/>
          </a:xfrm>
        </p:spPr>
        <p:txBody>
          <a:bodyPr>
            <a:normAutofit/>
          </a:bodyPr>
          <a:lstStyle/>
          <a:p>
            <a:pPr algn="just">
              <a:lnSpc>
                <a:spcPct val="114000"/>
              </a:lnSpc>
            </a:pPr>
            <a:r>
              <a:rPr lang="en-US" dirty="0"/>
              <a:t>This project is focused on device simulation to help students enhance their understanding of MOSFET</a:t>
            </a:r>
            <a:r>
              <a:rPr lang="en-US" altLang="zh-CN" dirty="0"/>
              <a:t>s and ferroelectric devices</a:t>
            </a:r>
            <a:r>
              <a:rPr lang="en-US" dirty="0"/>
              <a:t> and build the skill for the commercial software (</a:t>
            </a:r>
            <a:r>
              <a:rPr lang="en-US" dirty="0" err="1"/>
              <a:t>Sentaurus</a:t>
            </a:r>
            <a:r>
              <a:rPr lang="en-US" dirty="0"/>
              <a:t>) which is widely used in industry for device and process simulations.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1</a:t>
            </a:fld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rcRect t="35830"/>
          <a:stretch/>
        </p:blipFill>
        <p:spPr>
          <a:xfrm>
            <a:off x="135556" y="1682493"/>
            <a:ext cx="6714824" cy="210978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10</a:t>
            </a:fld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490" y="283569"/>
            <a:ext cx="865251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Start </a:t>
            </a:r>
            <a:r>
              <a:rPr lang="en-US" dirty="0" err="1"/>
              <a:t>Sentaurus</a:t>
            </a:r>
            <a:r>
              <a:rPr lang="en-US" dirty="0"/>
              <a:t> in workstations by </a:t>
            </a:r>
            <a:r>
              <a:rPr lang="en-US" dirty="0" err="1"/>
              <a:t>MobaXterm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1331858" y="1119437"/>
            <a:ext cx="5934764" cy="337906"/>
          </a:xfrm>
        </p:spPr>
        <p:txBody>
          <a:bodyPr>
            <a:no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solidFill>
                  <a:srgbClr val="FF0000"/>
                </a:solidFill>
              </a:rPr>
              <a:t>Create and go to a new folder hosting </a:t>
            </a:r>
            <a:r>
              <a:rPr lang="en-US" sz="1400" dirty="0" err="1">
                <a:solidFill>
                  <a:srgbClr val="FF0000"/>
                </a:solidFill>
              </a:rPr>
              <a:t>Sentaurus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altLang="zh-SG" sz="1400" dirty="0">
                <a:solidFill>
                  <a:srgbClr val="FF0000"/>
                </a:solidFill>
              </a:rPr>
              <a:t>for this milestone 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971008" y="2221939"/>
            <a:ext cx="19948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100" dirty="0" err="1">
                <a:latin typeface="Microsoft Tai Le" panose="020B0502040204020203" pitchFamily="34" charset="0"/>
                <a:cs typeface="Microsoft Tai Le" panose="020B0502040204020203" pitchFamily="34" charset="0"/>
              </a:rPr>
              <a:t>mkdir</a:t>
            </a:r>
            <a:r>
              <a:rPr lang="en-US" altLang="zh-CN" sz="1100" dirty="0">
                <a:latin typeface="Microsoft Tai Le" panose="020B0502040204020203" pitchFamily="34" charset="0"/>
                <a:cs typeface="Microsoft Tai Le" panose="020B0502040204020203" pitchFamily="34" charset="0"/>
              </a:rPr>
              <a:t> &lt;</a:t>
            </a:r>
            <a:r>
              <a:rPr lang="en-US" altLang="zh-CN" sz="1100" dirty="0" err="1">
                <a:latin typeface="Microsoft Tai Le" panose="020B0502040204020203" pitchFamily="34" charset="0"/>
                <a:cs typeface="Microsoft Tai Le" panose="020B0502040204020203" pitchFamily="34" charset="0"/>
              </a:rPr>
              <a:t>your_folder</a:t>
            </a:r>
            <a:r>
              <a:rPr lang="en-US" altLang="zh-CN" sz="1100" dirty="0">
                <a:latin typeface="Microsoft Tai Le" panose="020B0502040204020203" pitchFamily="34" charset="0"/>
                <a:cs typeface="Microsoft Tai Le" panose="020B0502040204020203" pitchFamily="34" charset="0"/>
              </a:rPr>
              <a:t>&gt;</a:t>
            </a:r>
            <a:endParaRPr lang="zh-SG" altLang="en-US" sz="1100" dirty="0"/>
          </a:p>
        </p:txBody>
      </p:sp>
      <p:sp>
        <p:nvSpPr>
          <p:cNvPr id="17" name="文本框 16"/>
          <p:cNvSpPr txBox="1"/>
          <p:nvPr/>
        </p:nvSpPr>
        <p:spPr>
          <a:xfrm>
            <a:off x="6971008" y="2510030"/>
            <a:ext cx="19948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100" dirty="0">
                <a:latin typeface="Microsoft Tai Le" panose="020B0502040204020203" pitchFamily="34" charset="0"/>
                <a:cs typeface="Microsoft Tai Le" panose="020B0502040204020203" pitchFamily="34" charset="0"/>
              </a:rPr>
              <a:t>cd &lt;</a:t>
            </a:r>
            <a:r>
              <a:rPr lang="en-US" altLang="zh-CN" sz="1100" dirty="0" err="1">
                <a:latin typeface="Microsoft Tai Le" panose="020B0502040204020203" pitchFamily="34" charset="0"/>
                <a:cs typeface="Microsoft Tai Le" panose="020B0502040204020203" pitchFamily="34" charset="0"/>
              </a:rPr>
              <a:t>your_folder</a:t>
            </a:r>
            <a:r>
              <a:rPr lang="en-US" altLang="zh-CN" sz="1100" dirty="0">
                <a:latin typeface="Microsoft Tai Le" panose="020B0502040204020203" pitchFamily="34" charset="0"/>
                <a:cs typeface="Microsoft Tai Le" panose="020B0502040204020203" pitchFamily="34" charset="0"/>
              </a:rPr>
              <a:t>&gt;</a:t>
            </a:r>
            <a:endParaRPr lang="zh-SG" altLang="en-US" sz="1100" dirty="0"/>
          </a:p>
        </p:txBody>
      </p:sp>
      <p:sp>
        <p:nvSpPr>
          <p:cNvPr id="22" name="文本框 21"/>
          <p:cNvSpPr txBox="1"/>
          <p:nvPr/>
        </p:nvSpPr>
        <p:spPr>
          <a:xfrm>
            <a:off x="6984381" y="2798121"/>
            <a:ext cx="5644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 err="1">
                <a:latin typeface="Microsoft Tai Le" panose="020B0502040204020203" pitchFamily="34" charset="0"/>
                <a:cs typeface="Microsoft Tai Le" panose="020B0502040204020203" pitchFamily="34" charset="0"/>
              </a:rPr>
              <a:t>swb</a:t>
            </a:r>
            <a:endParaRPr lang="en-US" altLang="zh-CN" sz="1050" dirty="0">
              <a:latin typeface="Microsoft Tai Le" panose="020B0502040204020203" pitchFamily="34" charset="0"/>
              <a:cs typeface="Microsoft Tai Le" panose="020B0502040204020203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2635650" y="1682493"/>
            <a:ext cx="519900" cy="108003"/>
            <a:chOff x="2505948" y="1200493"/>
            <a:chExt cx="896200" cy="626941"/>
          </a:xfrm>
          <a:solidFill>
            <a:srgbClr val="FF0000"/>
          </a:solidFill>
        </p:grpSpPr>
        <p:sp>
          <p:nvSpPr>
            <p:cNvPr id="41" name="椭圆 40"/>
            <p:cNvSpPr/>
            <p:nvPr/>
          </p:nvSpPr>
          <p:spPr>
            <a:xfrm>
              <a:off x="2505948" y="1200493"/>
              <a:ext cx="177863" cy="626941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/>
            </a:p>
          </p:txBody>
        </p:sp>
        <p:cxnSp>
          <p:nvCxnSpPr>
            <p:cNvPr id="42" name="直接箭头连接符 41"/>
            <p:cNvCxnSpPr/>
            <p:nvPr/>
          </p:nvCxnSpPr>
          <p:spPr>
            <a:xfrm flipV="1">
              <a:off x="2618134" y="1534062"/>
              <a:ext cx="784014" cy="13821"/>
            </a:xfrm>
            <a:prstGeom prst="straightConnector1">
              <a:avLst/>
            </a:prstGeom>
            <a:grpFill/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11"/>
          <p:cNvSpPr/>
          <p:nvPr/>
        </p:nvSpPr>
        <p:spPr>
          <a:xfrm>
            <a:off x="2295871" y="1682493"/>
            <a:ext cx="258165" cy="12548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ontent Placeholder 2"/>
          <p:cNvSpPr txBox="1"/>
          <p:nvPr/>
        </p:nvSpPr>
        <p:spPr>
          <a:xfrm>
            <a:off x="3130942" y="1581011"/>
            <a:ext cx="2060183" cy="285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1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1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1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rgbClr val="FF0000"/>
                </a:solidFill>
              </a:rPr>
              <a:t>Start </a:t>
            </a:r>
            <a:r>
              <a:rPr lang="en-US" sz="1100" dirty="0" err="1">
                <a:solidFill>
                  <a:srgbClr val="FF0000"/>
                </a:solidFill>
              </a:rPr>
              <a:t>Sentaurus</a:t>
            </a:r>
            <a:r>
              <a:rPr lang="en-US" sz="1100" dirty="0">
                <a:solidFill>
                  <a:srgbClr val="FF0000"/>
                </a:solidFill>
              </a:rPr>
              <a:t> Workbench</a:t>
            </a:r>
          </a:p>
        </p:txBody>
      </p:sp>
      <p:sp>
        <p:nvSpPr>
          <p:cNvPr id="46" name="Content Placeholder 2"/>
          <p:cNvSpPr txBox="1"/>
          <p:nvPr/>
        </p:nvSpPr>
        <p:spPr>
          <a:xfrm>
            <a:off x="6919464" y="1682493"/>
            <a:ext cx="1994836" cy="3379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1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1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1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tx1"/>
                </a:solidFill>
              </a:rPr>
              <a:t>Codes to type in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11</a:t>
            </a:fld>
            <a:endParaRPr lang="en-GB" dirty="0"/>
          </a:p>
        </p:txBody>
      </p:sp>
      <p:grpSp>
        <p:nvGrpSpPr>
          <p:cNvPr id="11" name="组合 10"/>
          <p:cNvGrpSpPr/>
          <p:nvPr/>
        </p:nvGrpSpPr>
        <p:grpSpPr>
          <a:xfrm>
            <a:off x="2524542" y="1532747"/>
            <a:ext cx="3849171" cy="2621996"/>
            <a:chOff x="1174682" y="1673108"/>
            <a:chExt cx="3849171" cy="262199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4682" y="1673108"/>
              <a:ext cx="3849171" cy="2621996"/>
            </a:xfrm>
            <a:prstGeom prst="rect">
              <a:avLst/>
            </a:prstGeom>
          </p:spPr>
        </p:pic>
        <p:sp>
          <p:nvSpPr>
            <p:cNvPr id="10" name="Rectangle 15"/>
            <p:cNvSpPr/>
            <p:nvPr/>
          </p:nvSpPr>
          <p:spPr>
            <a:xfrm>
              <a:off x="4438650" y="3867150"/>
              <a:ext cx="528638" cy="184205"/>
            </a:xfrm>
            <a:prstGeom prst="rect">
              <a:avLst/>
            </a:prstGeom>
            <a:noFill/>
            <a:ln w="38100" cap="flat" cmpd="sng" algn="ctr">
              <a:solidFill>
                <a:srgbClr val="001A4B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91490" y="283569"/>
            <a:ext cx="865251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Start </a:t>
            </a:r>
            <a:r>
              <a:rPr lang="en-US" dirty="0" err="1"/>
              <a:t>Sentaurus</a:t>
            </a:r>
            <a:r>
              <a:rPr lang="en-US" dirty="0"/>
              <a:t> in workstations by </a:t>
            </a:r>
            <a:r>
              <a:rPr lang="en-US" dirty="0" err="1"/>
              <a:t>MobaXterm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81389" b="58333"/>
          <a:stretch>
            <a:fillRect/>
          </a:stretch>
        </p:blipFill>
        <p:spPr>
          <a:xfrm>
            <a:off x="1999200" y="1158785"/>
            <a:ext cx="5145600" cy="3600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</a:t>
            </a:r>
            <a:r>
              <a:rPr lang="en-US" altLang="zh-CN" dirty="0"/>
              <a:t>n</a:t>
            </a:r>
            <a:r>
              <a:rPr lang="en-US" dirty="0"/>
              <a:t>ew project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12</a:t>
            </a:fld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3506169" y="1502802"/>
            <a:ext cx="1313804" cy="256255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" r="83432" b="57207"/>
          <a:stretch>
            <a:fillRect/>
          </a:stretch>
        </p:blipFill>
        <p:spPr>
          <a:xfrm>
            <a:off x="2342029" y="1172766"/>
            <a:ext cx="4459941" cy="36000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ED7F0D"/>
                </a:solidFill>
              </a:rPr>
              <a:t>Save new project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13</a:t>
            </a:fld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3785138" y="2239505"/>
            <a:ext cx="879852" cy="240225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76822" b="52954"/>
          <a:stretch>
            <a:fillRect/>
          </a:stretch>
        </p:blipFill>
        <p:spPr>
          <a:xfrm>
            <a:off x="466725" y="1393805"/>
            <a:ext cx="4556051" cy="28900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87500" b="55333"/>
          <a:stretch>
            <a:fillRect/>
          </a:stretch>
        </p:blipFill>
        <p:spPr>
          <a:xfrm>
            <a:off x="5248275" y="788194"/>
            <a:ext cx="3429000" cy="3829050"/>
          </a:xfrm>
          <a:prstGeom prst="rect">
            <a:avLst/>
          </a:prstGeom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ED7F0D"/>
                </a:solidFill>
              </a:rPr>
              <a:t>Save new project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14</a:t>
            </a:fld>
            <a:endParaRPr lang="en-GB" dirty="0"/>
          </a:p>
        </p:txBody>
      </p:sp>
      <p:sp>
        <p:nvSpPr>
          <p:cNvPr id="17" name="Rectangle 16"/>
          <p:cNvSpPr/>
          <p:nvPr/>
        </p:nvSpPr>
        <p:spPr>
          <a:xfrm>
            <a:off x="3686175" y="3664281"/>
            <a:ext cx="442022" cy="256255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89674" y="4174158"/>
            <a:ext cx="31331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/>
            </a:lvl1pPr>
          </a:lstStyle>
          <a:p>
            <a:r>
              <a:rPr lang="en-US" dirty="0"/>
              <a:t>Type in new project name in the folder you create (don’t save in ‘</a:t>
            </a:r>
            <a:r>
              <a:rPr lang="en-US" dirty="0" err="1"/>
              <a:t>tmp</a:t>
            </a:r>
            <a:r>
              <a:rPr lang="en-US" dirty="0"/>
              <a:t>’ !)</a:t>
            </a:r>
            <a:endParaRPr lang="en-SG" dirty="0"/>
          </a:p>
        </p:txBody>
      </p:sp>
      <p:cxnSp>
        <p:nvCxnSpPr>
          <p:cNvPr id="19" name="Connector: Elbow 18"/>
          <p:cNvCxnSpPr>
            <a:stCxn id="20" idx="6"/>
            <a:endCxn id="21" idx="2"/>
          </p:cNvCxnSpPr>
          <p:nvPr/>
        </p:nvCxnSpPr>
        <p:spPr>
          <a:xfrm flipV="1">
            <a:off x="4288155" y="2108332"/>
            <a:ext cx="1089905" cy="1700290"/>
          </a:xfrm>
          <a:prstGeom prst="bentConnector3">
            <a:avLst>
              <a:gd name="adj1" fmla="val 8029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4216155" y="3772622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378060" y="2072332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83038" b="53935"/>
          <a:stretch>
            <a:fillRect/>
          </a:stretch>
        </p:blipFill>
        <p:spPr>
          <a:xfrm>
            <a:off x="2450991" y="1182713"/>
            <a:ext cx="4242018" cy="36000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Add SDE tool for device structure design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15</a:t>
            </a:fld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4703737" y="2100020"/>
            <a:ext cx="1526582" cy="324303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93009" y="1976209"/>
            <a:ext cx="1635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Right click “No tools”</a:t>
            </a:r>
            <a:endParaRPr lang="en-SG" sz="2000" b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68333" b="28445"/>
          <a:stretch>
            <a:fillRect/>
          </a:stretch>
        </p:blipFill>
        <p:spPr>
          <a:xfrm>
            <a:off x="2009774" y="1181874"/>
            <a:ext cx="5098138" cy="36000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Add SDE tool for device structure design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16</a:t>
            </a:fld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5878926" y="2443622"/>
            <a:ext cx="521615" cy="256255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67796" b="22452"/>
          <a:stretch>
            <a:fillRect/>
          </a:stretch>
        </p:blipFill>
        <p:spPr>
          <a:xfrm>
            <a:off x="2179986" y="1153755"/>
            <a:ext cx="4784027" cy="36000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Add SDE tool for device structure design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17</a:t>
            </a:fld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4802053" y="2076773"/>
            <a:ext cx="442022" cy="494977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742481" y="4308529"/>
            <a:ext cx="501594" cy="216976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436" t="21928" r="67287" b="33120"/>
          <a:stretch>
            <a:fillRect/>
          </a:stretch>
        </p:blipFill>
        <p:spPr>
          <a:xfrm>
            <a:off x="2614373" y="1196068"/>
            <a:ext cx="3915254" cy="36000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Add SDE tool for device structure design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18</a:t>
            </a:fld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3779165" y="2190240"/>
            <a:ext cx="1056306" cy="381510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438203" y="4398481"/>
            <a:ext cx="823831" cy="381510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25226" y="2571750"/>
            <a:ext cx="1964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Choose “batch”</a:t>
            </a:r>
            <a:endParaRPr lang="en-SG" sz="2000" b="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00" y="1189173"/>
            <a:ext cx="4896000" cy="36000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Add SDE tool for device structure design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19</a:t>
            </a:fld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3750590" y="1518834"/>
            <a:ext cx="1131376" cy="1052916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EE5442</a:t>
            </a:r>
            <a:br>
              <a:rPr lang="en-US" dirty="0"/>
            </a:br>
            <a:r>
              <a:rPr lang="en-US" dirty="0"/>
              <a:t>Sentaurus TCAD Instruction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2</a:t>
            </a:fld>
            <a:endParaRPr lang="en-GB" dirty="0"/>
          </a:p>
        </p:txBody>
      </p:sp>
      <p:sp>
        <p:nvSpPr>
          <p:cNvPr id="7" name="Title 1"/>
          <p:cNvSpPr txBox="1"/>
          <p:nvPr/>
        </p:nvSpPr>
        <p:spPr>
          <a:xfrm>
            <a:off x="775970" y="3310404"/>
            <a:ext cx="7202686" cy="12482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1800" dirty="0"/>
              <a:t>Lecturer: Gong Xiao     </a:t>
            </a:r>
            <a:r>
              <a:rPr lang="en-US" sz="1800" b="0" dirty="0"/>
              <a:t>elegong@nus.edu.sg</a:t>
            </a:r>
          </a:p>
          <a:p>
            <a:r>
              <a:rPr lang="en-US" sz="1800" dirty="0"/>
              <a:t>GA: 	</a:t>
            </a:r>
          </a:p>
          <a:p>
            <a:r>
              <a:rPr lang="en-US" sz="1800" b="0" dirty="0">
                <a:sym typeface="+mn-ea"/>
              </a:rPr>
              <a:t>Zhang Zhilun </a:t>
            </a:r>
            <a:r>
              <a:rPr lang="en-US" sz="1800" dirty="0">
                <a:sym typeface="+mn-ea"/>
              </a:rPr>
              <a:t>    </a:t>
            </a:r>
            <a:r>
              <a:rPr lang="en-US" sz="1800" b="0" dirty="0">
                <a:sym typeface="+mn-ea"/>
              </a:rPr>
              <a:t> </a:t>
            </a:r>
            <a:r>
              <a:rPr lang="en-US" altLang="en-US" sz="1800" b="0" dirty="0">
                <a:sym typeface="+mn-ea"/>
              </a:rPr>
              <a:t>e1143559@u.nus.edu</a:t>
            </a:r>
            <a:endParaRPr lang="en-US" sz="1800" b="0" dirty="0"/>
          </a:p>
          <a:p>
            <a:r>
              <a:rPr lang="en-US" sz="1800" b="0" dirty="0">
                <a:sym typeface="+mn-ea"/>
              </a:rPr>
              <a:t>Sun Yiyuan         </a:t>
            </a:r>
            <a:r>
              <a:rPr lang="en-US" altLang="en-US" sz="1800" b="0" dirty="0">
                <a:sym typeface="+mn-ea"/>
              </a:rPr>
              <a:t>e0973835@u.nus.edu</a:t>
            </a:r>
            <a:endParaRPr lang="en-US" sz="1800" b="0" dirty="0"/>
          </a:p>
          <a:p>
            <a:r>
              <a:rPr lang="en-US" sz="1800" b="0" dirty="0"/>
              <a:t>Xu Ying               e0973840@u.nus.edu</a:t>
            </a:r>
          </a:p>
          <a:p>
            <a:endParaRPr lang="en-US" altLang="en-US" sz="1800" b="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81783" b="55333"/>
          <a:stretch>
            <a:fillRect/>
          </a:stretch>
        </p:blipFill>
        <p:spPr>
          <a:xfrm>
            <a:off x="447593" y="1191863"/>
            <a:ext cx="4698302" cy="36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93097" y="3831261"/>
            <a:ext cx="2890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Change font size and font family for clear show </a:t>
            </a:r>
            <a:endParaRPr lang="en-SG" sz="2000" b="1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Edit sde_des.cmd for device design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20</a:t>
            </a:fld>
            <a:endParaRPr lang="en-GB" dirty="0"/>
          </a:p>
        </p:txBody>
      </p:sp>
      <p:sp>
        <p:nvSpPr>
          <p:cNvPr id="17" name="Rectangle 16"/>
          <p:cNvSpPr/>
          <p:nvPr/>
        </p:nvSpPr>
        <p:spPr>
          <a:xfrm>
            <a:off x="3943619" y="3165558"/>
            <a:ext cx="945395" cy="324929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736339" y="2998046"/>
            <a:ext cx="2486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Copy code from sde_code.txt</a:t>
            </a:r>
            <a:endParaRPr lang="en-SG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336027" y="1156963"/>
            <a:ext cx="26732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b="1" dirty="0">
                <a:solidFill>
                  <a:srgbClr val="ED7F0D"/>
                </a:solidFill>
              </a:rPr>
              <a:t>Default unit in sde.cmd is “</a:t>
            </a:r>
            <a:r>
              <a:rPr lang="el-GR" altLang="zh-CN" sz="2000" b="1" dirty="0">
                <a:solidFill>
                  <a:srgbClr val="ED7F0D"/>
                </a:solidFill>
              </a:rPr>
              <a:t>μ</a:t>
            </a:r>
            <a:r>
              <a:rPr lang="en-US" altLang="zh-CN" sz="2000" b="1" dirty="0">
                <a:solidFill>
                  <a:srgbClr val="ED7F0D"/>
                </a:solidFill>
              </a:rPr>
              <a:t>m” and the default width of the device is 1 </a:t>
            </a:r>
            <a:r>
              <a:rPr lang="el-GR" altLang="zh-CN" sz="2000" b="1" dirty="0">
                <a:solidFill>
                  <a:srgbClr val="ED7F0D"/>
                </a:solidFill>
              </a:rPr>
              <a:t>μ</a:t>
            </a:r>
            <a:r>
              <a:rPr lang="en-US" altLang="zh-CN" sz="2000" b="1" dirty="0">
                <a:solidFill>
                  <a:srgbClr val="ED7F0D"/>
                </a:solidFill>
              </a:rPr>
              <a:t>m for 2-D structure</a:t>
            </a:r>
            <a:endParaRPr lang="en-SG" sz="2000" b="1" dirty="0">
              <a:solidFill>
                <a:srgbClr val="ED7F0D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r="49889"/>
          <a:stretch>
            <a:fillRect/>
          </a:stretch>
        </p:blipFill>
        <p:spPr>
          <a:xfrm>
            <a:off x="7283720" y="3018984"/>
            <a:ext cx="1702914" cy="1637546"/>
          </a:xfrm>
          <a:prstGeom prst="rect">
            <a:avLst/>
          </a:prstGeom>
        </p:spPr>
      </p:pic>
      <p:sp>
        <p:nvSpPr>
          <p:cNvPr id="6" name="TextBox 4"/>
          <p:cNvSpPr txBox="1"/>
          <p:nvPr/>
        </p:nvSpPr>
        <p:spPr>
          <a:xfrm>
            <a:off x="2470508" y="4723633"/>
            <a:ext cx="4786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</a:rPr>
              <a:t>Remember to ‘ctrl + s’ before exiting!</a:t>
            </a:r>
            <a:endParaRPr lang="en-SG" sz="2000" b="1" dirty="0">
              <a:solidFill>
                <a:srgbClr val="FF0000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4877487" y="3344709"/>
            <a:ext cx="3582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6985883" y="4348313"/>
            <a:ext cx="534318" cy="3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-1" r="71519" b="56667"/>
          <a:stretch>
            <a:fillRect/>
          </a:stretch>
        </p:blipFill>
        <p:spPr>
          <a:xfrm>
            <a:off x="721180" y="1157968"/>
            <a:ext cx="7571869" cy="36000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Run SDE node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21</a:t>
            </a:fld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6493790" y="1379348"/>
            <a:ext cx="395207" cy="395207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712204" y="2487477"/>
            <a:ext cx="650928" cy="271221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or: Elbow 17"/>
          <p:cNvCxnSpPr>
            <a:stCxn id="17" idx="3"/>
            <a:endCxn id="16" idx="1"/>
          </p:cNvCxnSpPr>
          <p:nvPr/>
        </p:nvCxnSpPr>
        <p:spPr>
          <a:xfrm flipV="1">
            <a:off x="3363132" y="1576952"/>
            <a:ext cx="3130658" cy="104613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630505" y="2725434"/>
            <a:ext cx="28169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Select the node/nodes you want to run</a:t>
            </a:r>
            <a:endParaRPr lang="en-SG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645984" y="1022374"/>
            <a:ext cx="2486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Run button</a:t>
            </a:r>
            <a:endParaRPr lang="en-SG" sz="2000" b="1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72396" b="26667"/>
          <a:stretch>
            <a:fillRect/>
          </a:stretch>
        </p:blipFill>
        <p:spPr>
          <a:xfrm>
            <a:off x="2099018" y="1167263"/>
            <a:ext cx="4336364" cy="36000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Visualize device structure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22</a:t>
            </a:fld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4687689" y="3188517"/>
            <a:ext cx="1208286" cy="164283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389053" y="1880162"/>
            <a:ext cx="24267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Right click the node after it turns yellow (simulation finished)</a:t>
            </a:r>
            <a:endParaRPr lang="en-SG" sz="2000" b="1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5208" t="27000" r="65104" b="37667"/>
          <a:stretch>
            <a:fillRect/>
          </a:stretch>
        </p:blipFill>
        <p:spPr>
          <a:xfrm>
            <a:off x="1362566" y="1200150"/>
            <a:ext cx="6418868" cy="36000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Visualize device structure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23</a:t>
            </a:fld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1638300" y="2288647"/>
            <a:ext cx="2781300" cy="210714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573264" y="4254606"/>
            <a:ext cx="998736" cy="363114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62928" y="2572687"/>
            <a:ext cx="54357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Select n1_msh.tdr for complete information</a:t>
            </a:r>
          </a:p>
          <a:p>
            <a:pPr algn="ctr"/>
            <a:r>
              <a:rPr lang="en-US" sz="2000" b="1" dirty="0"/>
              <a:t> of the device</a:t>
            </a:r>
            <a:endParaRPr lang="en-SG" sz="2000" b="1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49570" b="24516"/>
          <a:stretch>
            <a:fillRect/>
          </a:stretch>
        </p:blipFill>
        <p:spPr>
          <a:xfrm>
            <a:off x="634181" y="1165122"/>
            <a:ext cx="7696410" cy="36000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Visualize device structure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24</a:t>
            </a:fld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813408" y="1498600"/>
            <a:ext cx="1669441" cy="1301750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45294" y="1493074"/>
            <a:ext cx="24267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altLang="zh-CN" sz="2000" b="1" dirty="0"/>
              <a:t>Check various parameters to display</a:t>
            </a:r>
            <a:endParaRPr lang="en-SG" sz="2000" b="1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82876" b="49032"/>
          <a:stretch>
            <a:fillRect/>
          </a:stretch>
        </p:blipFill>
        <p:spPr>
          <a:xfrm>
            <a:off x="2636810" y="1179263"/>
            <a:ext cx="3870379" cy="36000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628649" y="273844"/>
            <a:ext cx="8372677" cy="994172"/>
          </a:xfrm>
        </p:spPr>
        <p:txBody>
          <a:bodyPr>
            <a:normAutofit fontScale="90000"/>
          </a:bodyPr>
          <a:lstStyle/>
          <a:p>
            <a:r>
              <a:rPr lang="en-SG" dirty="0"/>
              <a:t>Add SDEVICE tool for electrical performance </a:t>
            </a:r>
            <a:r>
              <a:rPr lang="en-US" altLang="zh-CN" dirty="0"/>
              <a:t>simulation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25</a:t>
            </a:fld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4617204" y="2037825"/>
            <a:ext cx="1269246" cy="203726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507188" y="1955810"/>
            <a:ext cx="2494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Right click SDE tool to add new tool after it</a:t>
            </a:r>
            <a:endParaRPr lang="en-SG" sz="2000" b="1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6618" t="19852" r="65538" b="31893"/>
          <a:stretch>
            <a:fillRect/>
          </a:stretch>
        </p:blipFill>
        <p:spPr>
          <a:xfrm>
            <a:off x="2409588" y="1194707"/>
            <a:ext cx="4260101" cy="3600000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26</a:t>
            </a:fld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5490964" y="1668327"/>
            <a:ext cx="650928" cy="271221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3"/>
          <p:cNvSpPr>
            <a:spLocks noGrp="1"/>
          </p:cNvSpPr>
          <p:nvPr>
            <p:ph type="title"/>
          </p:nvPr>
        </p:nvSpPr>
        <p:spPr>
          <a:xfrm>
            <a:off x="628649" y="273844"/>
            <a:ext cx="8372677" cy="994172"/>
          </a:xfrm>
        </p:spPr>
        <p:txBody>
          <a:bodyPr>
            <a:normAutofit fontScale="90000"/>
          </a:bodyPr>
          <a:lstStyle/>
          <a:p>
            <a:r>
              <a:rPr lang="en-SG" dirty="0"/>
              <a:t>Add SDEVICE tool for electrical performance </a:t>
            </a:r>
            <a:r>
              <a:rPr lang="en-US" altLang="zh-CN" dirty="0"/>
              <a:t>simulation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4722" t="12000" r="65000" b="22223"/>
          <a:stretch>
            <a:fillRect/>
          </a:stretch>
        </p:blipFill>
        <p:spPr>
          <a:xfrm>
            <a:off x="2796324" y="1176725"/>
            <a:ext cx="3551351" cy="3600000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27</a:t>
            </a:fld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3082911" y="2238616"/>
            <a:ext cx="453245" cy="396951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3"/>
          <p:cNvSpPr>
            <a:spLocks noGrp="1"/>
          </p:cNvSpPr>
          <p:nvPr>
            <p:ph type="title"/>
          </p:nvPr>
        </p:nvSpPr>
        <p:spPr>
          <a:xfrm>
            <a:off x="628649" y="273844"/>
            <a:ext cx="8372677" cy="994172"/>
          </a:xfrm>
        </p:spPr>
        <p:txBody>
          <a:bodyPr>
            <a:normAutofit fontScale="90000"/>
          </a:bodyPr>
          <a:lstStyle/>
          <a:p>
            <a:r>
              <a:rPr lang="en-SG" dirty="0"/>
              <a:t>Add SDEVICE tool for electrical performance </a:t>
            </a:r>
            <a:r>
              <a:rPr lang="en-US" altLang="zh-CN" dirty="0"/>
              <a:t>simulation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7103" t="20535" r="67024" b="31592"/>
          <a:stretch>
            <a:fillRect/>
          </a:stretch>
        </p:blipFill>
        <p:spPr>
          <a:xfrm>
            <a:off x="2662185" y="1183822"/>
            <a:ext cx="3819629" cy="3600000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28</a:t>
            </a:fld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3565644" y="4400097"/>
            <a:ext cx="650928" cy="271221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3"/>
          <p:cNvSpPr>
            <a:spLocks noGrp="1"/>
          </p:cNvSpPr>
          <p:nvPr>
            <p:ph type="title"/>
          </p:nvPr>
        </p:nvSpPr>
        <p:spPr>
          <a:xfrm>
            <a:off x="628649" y="273844"/>
            <a:ext cx="8372677" cy="994172"/>
          </a:xfrm>
        </p:spPr>
        <p:txBody>
          <a:bodyPr>
            <a:normAutofit fontScale="90000"/>
          </a:bodyPr>
          <a:lstStyle/>
          <a:p>
            <a:r>
              <a:rPr lang="en-SG" dirty="0"/>
              <a:t>Add SDEVICE tool for electrical performance </a:t>
            </a:r>
            <a:r>
              <a:rPr lang="en-US" altLang="zh-CN" dirty="0"/>
              <a:t>simulation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891107" y="2247441"/>
            <a:ext cx="873687" cy="141550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787" y="1200549"/>
            <a:ext cx="4040425" cy="3600000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29</a:t>
            </a:fld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4906764" y="1694997"/>
            <a:ext cx="594876" cy="811983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3"/>
          <p:cNvSpPr>
            <a:spLocks noGrp="1"/>
          </p:cNvSpPr>
          <p:nvPr>
            <p:ph type="title"/>
          </p:nvPr>
        </p:nvSpPr>
        <p:spPr>
          <a:xfrm>
            <a:off x="628649" y="273844"/>
            <a:ext cx="8372677" cy="994172"/>
          </a:xfrm>
        </p:spPr>
        <p:txBody>
          <a:bodyPr>
            <a:normAutofit fontScale="90000"/>
          </a:bodyPr>
          <a:lstStyle/>
          <a:p>
            <a:r>
              <a:rPr lang="en-SG" dirty="0"/>
              <a:t>Add SDEVICE tool for electrical performance </a:t>
            </a:r>
            <a:r>
              <a:rPr lang="en-US" altLang="zh-CN" dirty="0"/>
              <a:t>simulation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Sentaurus TCAD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4972050" cy="326350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SG" sz="1800" dirty="0"/>
              <a:t>Technology Computer-Aided Design (TCAD) refers to using computer simulations to develop and optimize semiconductor processing technologies and devices. </a:t>
            </a:r>
          </a:p>
          <a:p>
            <a:pPr>
              <a:lnSpc>
                <a:spcPct val="120000"/>
              </a:lnSpc>
            </a:pPr>
            <a:r>
              <a:rPr lang="en-SG" sz="1800" dirty="0"/>
              <a:t>TCAD simulation tools solve fundamental, physical, partial differential equations, such as diffusion and transport equations for discretized geometries.</a:t>
            </a:r>
          </a:p>
          <a:p>
            <a:pPr>
              <a:lnSpc>
                <a:spcPct val="120000"/>
              </a:lnSpc>
            </a:pPr>
            <a:r>
              <a:rPr lang="en-SG" sz="1800" dirty="0"/>
              <a:t>TCAD simulations are used widely in the semiconductor industry. </a:t>
            </a: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00" y="1146573"/>
            <a:ext cx="3236524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3</a:t>
            </a:fld>
            <a:endParaRPr lang="en-GB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76111" b="49778"/>
          <a:stretch>
            <a:fillRect/>
          </a:stretch>
        </p:blipFill>
        <p:spPr>
          <a:xfrm>
            <a:off x="1832177" y="1166813"/>
            <a:ext cx="5479646" cy="36000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Edit sdevice_des.cmd for electrical simulator setup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30</a:t>
            </a:fld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5478264" y="2970170"/>
            <a:ext cx="899676" cy="271221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26894" y="2887448"/>
            <a:ext cx="2486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Copy code from ‘sdevice_code.txt’</a:t>
            </a:r>
            <a:endParaRPr lang="en-SG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415607" y="1626764"/>
            <a:ext cx="2896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Right click SDEVICE tool</a:t>
            </a:r>
            <a:endParaRPr lang="en-SG" sz="2000" b="1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79479" b="54667"/>
          <a:stretch>
            <a:fillRect/>
          </a:stretch>
        </p:blipFill>
        <p:spPr>
          <a:xfrm>
            <a:off x="1964647" y="1181100"/>
            <a:ext cx="5214706" cy="36000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628649" y="273844"/>
            <a:ext cx="8471283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</a:t>
            </a:r>
            <a:r>
              <a:rPr lang="en-US" dirty="0" err="1"/>
              <a:t>sdevice.par</a:t>
            </a:r>
            <a:r>
              <a:rPr lang="en-US" dirty="0"/>
              <a:t> to define material parameters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31</a:t>
            </a:fld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5828784" y="3447597"/>
            <a:ext cx="937776" cy="271221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876184" y="1775162"/>
            <a:ext cx="2896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Right click SDEVICE tool</a:t>
            </a:r>
            <a:endParaRPr lang="en-SG" sz="2000" b="1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9153" t="16640" r="69050" b="30110"/>
          <a:stretch>
            <a:fillRect/>
          </a:stretch>
        </p:blipFill>
        <p:spPr>
          <a:xfrm>
            <a:off x="3295943" y="1196162"/>
            <a:ext cx="2552113" cy="36000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628650" y="273844"/>
            <a:ext cx="859917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</a:t>
            </a:r>
            <a:r>
              <a:rPr lang="en-US" dirty="0" err="1"/>
              <a:t>sdevice.par</a:t>
            </a:r>
            <a:r>
              <a:rPr lang="en-US" dirty="0"/>
              <a:t> to define material parameters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32</a:t>
            </a:fld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4762500" y="1813802"/>
            <a:ext cx="838199" cy="271221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848100" y="4477945"/>
            <a:ext cx="838199" cy="271221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291641" y="4058006"/>
            <a:ext cx="3661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/>
            </a:lvl1pPr>
          </a:lstStyle>
          <a:p>
            <a:r>
              <a:rPr lang="en-US" dirty="0"/>
              <a:t>Close the empty </a:t>
            </a:r>
            <a:r>
              <a:rPr lang="en-US" dirty="0" err="1">
                <a:solidFill>
                  <a:srgbClr val="ED7F0D"/>
                </a:solidFill>
              </a:rPr>
              <a:t>sdevice.par</a:t>
            </a:r>
            <a:r>
              <a:rPr lang="en-US" dirty="0">
                <a:solidFill>
                  <a:srgbClr val="ED7F0D"/>
                </a:solidFill>
              </a:rPr>
              <a:t> </a:t>
            </a:r>
            <a:r>
              <a:rPr lang="en-US" dirty="0"/>
              <a:t>first</a:t>
            </a:r>
            <a:endParaRPr lang="en-SG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80157" b="55000"/>
          <a:stretch>
            <a:fillRect/>
          </a:stretch>
        </p:blipFill>
        <p:spPr>
          <a:xfrm>
            <a:off x="2032000" y="1175564"/>
            <a:ext cx="5080000" cy="3600000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33</a:t>
            </a:fld>
            <a:endParaRPr lang="en-GB" dirty="0"/>
          </a:p>
        </p:txBody>
      </p:sp>
      <p:sp>
        <p:nvSpPr>
          <p:cNvPr id="17" name="Rectangle 16"/>
          <p:cNvSpPr/>
          <p:nvPr/>
        </p:nvSpPr>
        <p:spPr>
          <a:xfrm>
            <a:off x="6004044" y="3475020"/>
            <a:ext cx="861576" cy="271221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63693" y="3833765"/>
            <a:ext cx="3011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/>
            </a:lvl1pPr>
          </a:lstStyle>
          <a:p>
            <a:r>
              <a:rPr lang="en-US" dirty="0"/>
              <a:t>Open material selection dialog again</a:t>
            </a:r>
            <a:endParaRPr lang="en-SG" dirty="0"/>
          </a:p>
        </p:txBody>
      </p:sp>
      <p:sp>
        <p:nvSpPr>
          <p:cNvPr id="8" name="TextBox 7"/>
          <p:cNvSpPr txBox="1"/>
          <p:nvPr/>
        </p:nvSpPr>
        <p:spPr>
          <a:xfrm>
            <a:off x="4415607" y="1626764"/>
            <a:ext cx="2896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Right click SDEVICE tool</a:t>
            </a:r>
            <a:endParaRPr lang="en-SG" sz="2000" b="1" dirty="0"/>
          </a:p>
        </p:txBody>
      </p:sp>
      <p:sp>
        <p:nvSpPr>
          <p:cNvPr id="9" name="Title 14"/>
          <p:cNvSpPr>
            <a:spLocks noGrp="1"/>
          </p:cNvSpPr>
          <p:nvPr>
            <p:ph type="title"/>
          </p:nvPr>
        </p:nvSpPr>
        <p:spPr>
          <a:xfrm>
            <a:off x="628650" y="273844"/>
            <a:ext cx="862203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Edit </a:t>
            </a:r>
            <a:r>
              <a:rPr lang="en-US" dirty="0" err="1"/>
              <a:t>sdevice.par</a:t>
            </a:r>
            <a:r>
              <a:rPr lang="en-US" dirty="0"/>
              <a:t> to define material parameters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8750" t="15746" r="68791" b="29269"/>
          <a:stretch>
            <a:fillRect/>
          </a:stretch>
        </p:blipFill>
        <p:spPr>
          <a:xfrm>
            <a:off x="3266777" y="1189047"/>
            <a:ext cx="2610445" cy="360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772051" y="4124066"/>
            <a:ext cx="3266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/>
            </a:lvl1pPr>
          </a:lstStyle>
          <a:p>
            <a:r>
              <a:rPr lang="en-US" altLang="zh-CN" dirty="0"/>
              <a:t>Choose the material you use</a:t>
            </a:r>
            <a:endParaRPr lang="en-SG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34</a:t>
            </a:fld>
            <a:endParaRPr lang="en-GB" dirty="0"/>
          </a:p>
        </p:txBody>
      </p:sp>
      <p:sp>
        <p:nvSpPr>
          <p:cNvPr id="18" name="Rectangle 17"/>
          <p:cNvSpPr/>
          <p:nvPr/>
        </p:nvSpPr>
        <p:spPr>
          <a:xfrm>
            <a:off x="3956633" y="4456759"/>
            <a:ext cx="650928" cy="271221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409093" y="1501141"/>
            <a:ext cx="2220642" cy="2822980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4"/>
          <p:cNvSpPr>
            <a:spLocks noGrp="1"/>
          </p:cNvSpPr>
          <p:nvPr>
            <p:ph type="title"/>
          </p:nvPr>
        </p:nvSpPr>
        <p:spPr>
          <a:xfrm>
            <a:off x="628650" y="273844"/>
            <a:ext cx="862203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Edit </a:t>
            </a:r>
            <a:r>
              <a:rPr lang="en-US" dirty="0" err="1"/>
              <a:t>sdevice.par</a:t>
            </a:r>
            <a:r>
              <a:rPr lang="en-US" dirty="0"/>
              <a:t> to define material parameters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24969" y="1894902"/>
            <a:ext cx="369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√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68467" y="3418902"/>
            <a:ext cx="369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√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45561" y="3965762"/>
            <a:ext cx="369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√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89918" y="3980451"/>
            <a:ext cx="369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√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75625" b="53000"/>
          <a:stretch>
            <a:fillRect/>
          </a:stretch>
        </p:blipFill>
        <p:spPr>
          <a:xfrm>
            <a:off x="1584766" y="1195580"/>
            <a:ext cx="5974468" cy="3600000"/>
          </a:xfrm>
          <a:prstGeom prst="rect">
            <a:avLst/>
          </a:prstGeom>
        </p:spPr>
      </p:pic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35</a:t>
            </a:fld>
            <a:endParaRPr lang="en-GB" dirty="0"/>
          </a:p>
        </p:txBody>
      </p:sp>
      <p:sp>
        <p:nvSpPr>
          <p:cNvPr id="18" name="Rectangle 17"/>
          <p:cNvSpPr/>
          <p:nvPr/>
        </p:nvSpPr>
        <p:spPr>
          <a:xfrm>
            <a:off x="4029559" y="2363956"/>
            <a:ext cx="2146516" cy="1998818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849867" y="4334180"/>
            <a:ext cx="2949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/>
            </a:lvl1pPr>
          </a:lstStyle>
          <a:p>
            <a:r>
              <a:rPr lang="en-US" altLang="zh-CN" dirty="0"/>
              <a:t>sdevice.par auto-changed</a:t>
            </a:r>
            <a:endParaRPr lang="en-SG" dirty="0"/>
          </a:p>
        </p:txBody>
      </p:sp>
      <p:sp>
        <p:nvSpPr>
          <p:cNvPr id="9" name="Title 14"/>
          <p:cNvSpPr>
            <a:spLocks noGrp="1"/>
          </p:cNvSpPr>
          <p:nvPr>
            <p:ph type="title"/>
          </p:nvPr>
        </p:nvSpPr>
        <p:spPr>
          <a:xfrm>
            <a:off x="628650" y="273844"/>
            <a:ext cx="862203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Edit </a:t>
            </a:r>
            <a:r>
              <a:rPr lang="en-US" dirty="0" err="1"/>
              <a:t>sdevice.par</a:t>
            </a:r>
            <a:r>
              <a:rPr lang="en-US" dirty="0"/>
              <a:t> to define material parameters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78683" b="52387"/>
          <a:stretch>
            <a:fillRect/>
          </a:stretch>
        </p:blipFill>
        <p:spPr>
          <a:xfrm>
            <a:off x="770377" y="1172324"/>
            <a:ext cx="5157724" cy="3600000"/>
          </a:xfrm>
          <a:prstGeom prst="rect">
            <a:avLst/>
          </a:prstGeom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628650" y="273844"/>
            <a:ext cx="862203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Edit </a:t>
            </a:r>
            <a:r>
              <a:rPr lang="en-US" dirty="0" err="1"/>
              <a:t>sdevice.par</a:t>
            </a:r>
            <a:r>
              <a:rPr lang="en-US" dirty="0"/>
              <a:t> to define material parameters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66235" y="3865346"/>
            <a:ext cx="32876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/>
            </a:lvl1pPr>
          </a:lstStyle>
          <a:p>
            <a:r>
              <a:rPr lang="en-SG" altLang="zh-CN" dirty="0"/>
              <a:t>You can also open and edit </a:t>
            </a:r>
            <a:r>
              <a:rPr lang="en-SG" altLang="zh-CN" dirty="0" err="1"/>
              <a:t>sdevice.par</a:t>
            </a:r>
            <a:r>
              <a:rPr lang="en-SG" altLang="zh-CN" dirty="0"/>
              <a:t> in text file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36</a:t>
            </a:fld>
            <a:endParaRPr lang="en-GB" dirty="0"/>
          </a:p>
        </p:txBody>
      </p:sp>
      <p:sp>
        <p:nvSpPr>
          <p:cNvPr id="18" name="Rectangle 17"/>
          <p:cNvSpPr/>
          <p:nvPr/>
        </p:nvSpPr>
        <p:spPr>
          <a:xfrm>
            <a:off x="4705340" y="3277892"/>
            <a:ext cx="960895" cy="216976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429871" y="1619281"/>
            <a:ext cx="2896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Right click SDEVICE tool</a:t>
            </a:r>
            <a:endParaRPr lang="en-SG" sz="2000" b="1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-1" r="75417" b="43333"/>
          <a:stretch>
            <a:fillRect/>
          </a:stretch>
        </p:blipFill>
        <p:spPr>
          <a:xfrm>
            <a:off x="1954646" y="1181487"/>
            <a:ext cx="4997647" cy="36000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Run SDEVICE tool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37</a:t>
            </a:fld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3921072" y="2175659"/>
            <a:ext cx="492178" cy="218291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378522" y="1404710"/>
            <a:ext cx="288978" cy="218291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/>
          <p:cNvCxnSpPr>
            <a:stCxn id="16" idx="3"/>
            <a:endCxn id="19" idx="1"/>
          </p:cNvCxnSpPr>
          <p:nvPr/>
        </p:nvCxnSpPr>
        <p:spPr>
          <a:xfrm flipV="1">
            <a:off x="4413250" y="1513856"/>
            <a:ext cx="1965272" cy="77094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83958" b="51333"/>
          <a:stretch>
            <a:fillRect/>
          </a:stretch>
        </p:blipFill>
        <p:spPr>
          <a:xfrm>
            <a:off x="2673370" y="1132377"/>
            <a:ext cx="3797260" cy="3600000"/>
          </a:xfrm>
          <a:prstGeom prst="rect">
            <a:avLst/>
          </a:prstGeom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 error message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62486" y="2212347"/>
            <a:ext cx="2949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/>
            </a:lvl1pPr>
          </a:lstStyle>
          <a:p>
            <a:r>
              <a:rPr lang="en-US" altLang="zh-CN" dirty="0"/>
              <a:t>Double click error node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38</a:t>
            </a:fld>
            <a:endParaRPr lang="en-GB" dirty="0"/>
          </a:p>
        </p:txBody>
      </p:sp>
      <p:sp>
        <p:nvSpPr>
          <p:cNvPr id="18" name="Rectangle 17"/>
          <p:cNvSpPr/>
          <p:nvPr/>
        </p:nvSpPr>
        <p:spPr>
          <a:xfrm>
            <a:off x="4924372" y="2284804"/>
            <a:ext cx="612828" cy="255196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70612" b="49967"/>
          <a:stretch>
            <a:fillRect/>
          </a:stretch>
        </p:blipFill>
        <p:spPr>
          <a:xfrm>
            <a:off x="1216521" y="1190625"/>
            <a:ext cx="6766667" cy="360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314700" y="4271963"/>
            <a:ext cx="2886075" cy="274097"/>
          </a:xfrm>
          <a:prstGeom prst="rect">
            <a:avLst/>
          </a:prstGeom>
          <a:noFill/>
          <a:ln w="57150">
            <a:solidFill>
              <a:srgbClr val="00428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 error message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39</a:t>
            </a:fld>
            <a:endParaRPr lang="en-GB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Documents for </a:t>
            </a:r>
            <a:r>
              <a:rPr lang="en-US" dirty="0" err="1"/>
              <a:t>Sentaurus</a:t>
            </a:r>
            <a:r>
              <a:rPr lang="en-US" dirty="0"/>
              <a:t> TCAD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0880" y="1369219"/>
            <a:ext cx="4390822" cy="3263504"/>
          </a:xfrm>
        </p:spPr>
        <p:txBody>
          <a:bodyPr/>
          <a:lstStyle/>
          <a:p>
            <a:r>
              <a:rPr lang="en-US" dirty="0"/>
              <a:t>TCAD Sentaurus™ Tutorial</a:t>
            </a:r>
          </a:p>
          <a:p>
            <a:pPr lvl="1"/>
            <a:r>
              <a:rPr lang="nb-NO" dirty="0"/>
              <a:t>For  beginner</a:t>
            </a:r>
            <a:r>
              <a:rPr lang="en-US" altLang="zh-CN" dirty="0"/>
              <a:t>s</a:t>
            </a:r>
            <a:r>
              <a:rPr lang="nb-NO" dirty="0"/>
              <a:t>: Website Tutorial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1702" y="993558"/>
            <a:ext cx="3886200" cy="3263504"/>
          </a:xfrm>
        </p:spPr>
        <p:txBody>
          <a:bodyPr/>
          <a:lstStyle/>
          <a:p>
            <a:endParaRPr lang="en-US" dirty="0"/>
          </a:p>
          <a:p>
            <a:pPr marL="171450" lvl="1">
              <a:spcBef>
                <a:spcPts val="750"/>
              </a:spcBef>
            </a:pPr>
            <a:r>
              <a:rPr lang="en-SG" sz="2100" dirty="0"/>
              <a:t>More details: TCAD Sentaurus PDF Manual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704" t="4172" r="11119"/>
          <a:stretch>
            <a:fillRect/>
          </a:stretch>
        </p:blipFill>
        <p:spPr>
          <a:xfrm>
            <a:off x="777240" y="2237147"/>
            <a:ext cx="3204210" cy="23955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1588"/>
          <a:stretch>
            <a:fillRect/>
          </a:stretch>
        </p:blipFill>
        <p:spPr>
          <a:xfrm>
            <a:off x="4903807" y="2083288"/>
            <a:ext cx="3082993" cy="161925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4</a:t>
            </a:fld>
            <a:endParaRPr lang="en-GB" dirty="0"/>
          </a:p>
        </p:txBody>
      </p:sp>
      <p:sp>
        <p:nvSpPr>
          <p:cNvPr id="8" name="Content Placeholder 2"/>
          <p:cNvSpPr txBox="1"/>
          <p:nvPr/>
        </p:nvSpPr>
        <p:spPr>
          <a:xfrm>
            <a:off x="4701702" y="3864769"/>
            <a:ext cx="3886200" cy="869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1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1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1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SDE: sense_ug.pdf</a:t>
            </a:r>
          </a:p>
          <a:p>
            <a:r>
              <a:rPr lang="en-US" dirty="0"/>
              <a:t>SDEVICE: sdevice_ug.pdf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9" r="72916" b="28889"/>
          <a:stretch>
            <a:fillRect/>
          </a:stretch>
        </p:blipFill>
        <p:spPr>
          <a:xfrm>
            <a:off x="2381325" y="1196380"/>
            <a:ext cx="4381350" cy="36000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628649" y="273844"/>
            <a:ext cx="8288371" cy="994172"/>
          </a:xfrm>
        </p:spPr>
        <p:txBody>
          <a:bodyPr>
            <a:normAutofit fontScale="90000"/>
          </a:bodyPr>
          <a:lstStyle/>
          <a:p>
            <a:r>
              <a:rPr lang="en-SG" dirty="0"/>
              <a:t>Visualize simulated electrical characteristic curves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40</a:t>
            </a:fld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5370162" y="3281363"/>
            <a:ext cx="1286359" cy="174221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72834" y="1674524"/>
            <a:ext cx="3385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Right click the node you run</a:t>
            </a:r>
            <a:endParaRPr lang="en-SG" sz="2000" b="1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5625" t="26695" r="65243" b="38000"/>
          <a:stretch>
            <a:fillRect/>
          </a:stretch>
        </p:blipFill>
        <p:spPr>
          <a:xfrm>
            <a:off x="1450632" y="1161207"/>
            <a:ext cx="6242736" cy="36000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Visualize simulated electrical characteristic curves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41</a:t>
            </a:fld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1549830" y="1963264"/>
            <a:ext cx="2859437" cy="392478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595607" y="4218267"/>
            <a:ext cx="906651" cy="392478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371600" y="2496645"/>
            <a:ext cx="3385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Select .</a:t>
            </a:r>
            <a:r>
              <a:rPr lang="en-US" altLang="zh-CN" sz="2000" b="1" dirty="0" err="1"/>
              <a:t>plt</a:t>
            </a:r>
            <a:r>
              <a:rPr lang="en-US" altLang="zh-CN" sz="2000" b="1" dirty="0"/>
              <a:t> files to visualize the simulation results</a:t>
            </a:r>
            <a:endParaRPr lang="en-SG" sz="2000" b="1" dirty="0"/>
          </a:p>
        </p:txBody>
      </p:sp>
      <p:sp>
        <p:nvSpPr>
          <p:cNvPr id="3" name="Rectangle 2"/>
          <p:cNvSpPr/>
          <p:nvPr/>
        </p:nvSpPr>
        <p:spPr>
          <a:xfrm>
            <a:off x="4621599" y="2010578"/>
            <a:ext cx="2699109" cy="187287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-1" r="87470" b="50157"/>
          <a:stretch>
            <a:fillRect/>
          </a:stretch>
        </p:blipFill>
        <p:spPr>
          <a:xfrm>
            <a:off x="3123949" y="1207056"/>
            <a:ext cx="2896101" cy="36000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Visualize simulated electrical characteristic curves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42</a:t>
            </a:fld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3453926" y="2064691"/>
            <a:ext cx="2382994" cy="273074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453926" y="2851138"/>
            <a:ext cx="2382994" cy="273074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453926" y="3501048"/>
            <a:ext cx="2382994" cy="273074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453926" y="4220986"/>
            <a:ext cx="1265308" cy="273074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857500" y="1838325"/>
            <a:ext cx="0" cy="2857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836920" y="2426554"/>
            <a:ext cx="3385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Select </a:t>
            </a:r>
            <a:r>
              <a:rPr lang="en-US" altLang="zh-CN" sz="2000" b="1" i="1" dirty="0"/>
              <a:t>V</a:t>
            </a:r>
            <a:r>
              <a:rPr lang="en-US" altLang="zh-CN" sz="2000" b="1" baseline="-25000" dirty="0"/>
              <a:t>GS</a:t>
            </a:r>
            <a:r>
              <a:rPr lang="en-US" altLang="zh-CN" sz="2000" b="1" dirty="0"/>
              <a:t> to </a:t>
            </a:r>
            <a:r>
              <a:rPr lang="en-US" altLang="zh-CN" sz="2000" b="1" dirty="0" err="1"/>
              <a:t>to</a:t>
            </a:r>
            <a:r>
              <a:rPr lang="en-US" altLang="zh-CN" sz="2000" b="1" dirty="0"/>
              <a:t> be X-axis</a:t>
            </a:r>
            <a:endParaRPr lang="en-SG" sz="2000" b="1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" r="87338" b="50180"/>
          <a:stretch>
            <a:fillRect/>
          </a:stretch>
        </p:blipFill>
        <p:spPr>
          <a:xfrm>
            <a:off x="3107978" y="1217640"/>
            <a:ext cx="2928044" cy="36000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Visualize simulated electrical characteristic curves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43</a:t>
            </a:fld>
            <a:endParaRPr lang="en-GB" dirty="0"/>
          </a:p>
        </p:txBody>
      </p:sp>
      <p:sp>
        <p:nvSpPr>
          <p:cNvPr id="17" name="Rectangle 16"/>
          <p:cNvSpPr/>
          <p:nvPr/>
        </p:nvSpPr>
        <p:spPr>
          <a:xfrm>
            <a:off x="3453926" y="2064691"/>
            <a:ext cx="2382994" cy="273074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453926" y="3054184"/>
            <a:ext cx="2382994" cy="273074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453926" y="3883729"/>
            <a:ext cx="2382994" cy="273074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453926" y="4440200"/>
            <a:ext cx="1265308" cy="273074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857500" y="1838325"/>
            <a:ext cx="0" cy="2857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836920" y="2426554"/>
            <a:ext cx="3385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Select </a:t>
            </a:r>
            <a:r>
              <a:rPr lang="en-US" altLang="zh-CN" sz="2000" b="1" i="1" dirty="0"/>
              <a:t>I</a:t>
            </a:r>
            <a:r>
              <a:rPr lang="en-US" altLang="zh-CN" sz="2000" b="1" baseline="-25000" dirty="0"/>
              <a:t>DS</a:t>
            </a:r>
            <a:r>
              <a:rPr lang="en-US" altLang="zh-CN" sz="2000" b="1" dirty="0"/>
              <a:t> to </a:t>
            </a:r>
            <a:r>
              <a:rPr lang="en-US" altLang="zh-CN" sz="2000" b="1" dirty="0" err="1"/>
              <a:t>to</a:t>
            </a:r>
            <a:r>
              <a:rPr lang="en-US" altLang="zh-CN" sz="2000" b="1" dirty="0"/>
              <a:t> be Y-axis</a:t>
            </a:r>
            <a:endParaRPr lang="en-SG" sz="2000" b="1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49792" b="23666"/>
          <a:stretch>
            <a:fillRect/>
          </a:stretch>
        </p:blipFill>
        <p:spPr>
          <a:xfrm>
            <a:off x="783353" y="1213892"/>
            <a:ext cx="7577293" cy="36000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Visualize simulated electrical characteristic curves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44</a:t>
            </a:fld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8057734" y="2149698"/>
            <a:ext cx="380734" cy="269247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119023" y="2084266"/>
            <a:ext cx="1024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X-</a:t>
            </a:r>
            <a:r>
              <a:rPr lang="en-US" sz="2000" b="1" dirty="0" err="1"/>
              <a:t>LogY</a:t>
            </a:r>
            <a:endParaRPr lang="en-SG" sz="2000" b="1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76909" b="67298"/>
          <a:stretch>
            <a:fillRect/>
          </a:stretch>
        </p:blipFill>
        <p:spPr>
          <a:xfrm>
            <a:off x="504811" y="1190501"/>
            <a:ext cx="8134377" cy="36000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Save data to the file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45</a:t>
            </a:fld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1913653" y="1911598"/>
            <a:ext cx="3048872" cy="412501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6899" t="16846" r="67477" b="36156"/>
          <a:stretch>
            <a:fillRect/>
          </a:stretch>
        </p:blipFill>
        <p:spPr>
          <a:xfrm>
            <a:off x="656487" y="1199436"/>
            <a:ext cx="3829788" cy="36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6771" t="16667" r="67188" b="36333"/>
          <a:stretch>
            <a:fillRect/>
          </a:stretch>
        </p:blipFill>
        <p:spPr>
          <a:xfrm>
            <a:off x="4657726" y="1199436"/>
            <a:ext cx="3931915" cy="3600000"/>
          </a:xfrm>
          <a:prstGeom prst="rect">
            <a:avLst/>
          </a:prstGeom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Save data to the file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46</a:t>
            </a:fld>
            <a:endParaRPr lang="en-GB" dirty="0"/>
          </a:p>
        </p:txBody>
      </p:sp>
      <p:sp>
        <p:nvSpPr>
          <p:cNvPr id="17" name="Rectangle 16"/>
          <p:cNvSpPr/>
          <p:nvPr/>
        </p:nvSpPr>
        <p:spPr>
          <a:xfrm>
            <a:off x="2252808" y="2427464"/>
            <a:ext cx="459396" cy="273074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824448" y="4412302"/>
            <a:ext cx="639817" cy="273074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1417" t="16667" r="56016" b="37000"/>
          <a:stretch>
            <a:fillRect/>
          </a:stretch>
        </p:blipFill>
        <p:spPr>
          <a:xfrm>
            <a:off x="569842" y="1194256"/>
            <a:ext cx="8097573" cy="36000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Save data to the file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47</a:t>
            </a:fld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3763893" y="4494189"/>
            <a:ext cx="614378" cy="273074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050252" y="3882006"/>
            <a:ext cx="3465098" cy="273074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849867" y="3369041"/>
            <a:ext cx="2949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/>
            </a:lvl1pPr>
          </a:lstStyle>
          <a:p>
            <a:r>
              <a:rPr lang="en-US" altLang="zh-CN" dirty="0"/>
              <a:t>Type-in the file name</a:t>
            </a:r>
            <a:endParaRPr lang="en-SG" altLang="zh-CN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85520" y="3552566"/>
            <a:ext cx="43298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/>
            </a:lvl1pPr>
          </a:lstStyle>
          <a:p>
            <a:pPr algn="l"/>
            <a:r>
              <a:rPr lang="en-US" altLang="zh-CN" dirty="0"/>
              <a:t>Open sde.cmd (Refer to </a:t>
            </a:r>
            <a:r>
              <a:rPr lang="en-US" altLang="zh-CN" dirty="0">
                <a:solidFill>
                  <a:srgbClr val="ED7F0D"/>
                </a:solidFill>
              </a:rPr>
              <a:t>Edit sde.cmd for device design)</a:t>
            </a:r>
          </a:p>
          <a:p>
            <a:pPr algn="l"/>
            <a:r>
              <a:rPr lang="en-US" altLang="zh-CN" dirty="0"/>
              <a:t>Change the </a:t>
            </a:r>
            <a:r>
              <a:rPr lang="en-US" altLang="zh-CN" dirty="0">
                <a:solidFill>
                  <a:srgbClr val="ED7F0D"/>
                </a:solidFill>
              </a:rPr>
              <a:t>Lg</a:t>
            </a:r>
            <a:r>
              <a:rPr lang="en-US" altLang="zh-CN" dirty="0"/>
              <a:t> from fixed value to </a:t>
            </a:r>
            <a:r>
              <a:rPr lang="en-US" altLang="zh-CN" dirty="0">
                <a:solidFill>
                  <a:srgbClr val="ED7F0D"/>
                </a:solidFill>
              </a:rPr>
              <a:t>@Lg_var@</a:t>
            </a:r>
            <a:endParaRPr lang="en-SG" dirty="0">
              <a:solidFill>
                <a:srgbClr val="ED7F0D"/>
              </a:solidFill>
            </a:endParaRPr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2" y="1881627"/>
            <a:ext cx="8783995" cy="1440000"/>
          </a:xfrm>
          <a:prstGeom prst="rect">
            <a:avLst/>
          </a:prstGeom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variables in simulation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48</a:t>
            </a:fld>
            <a:endParaRPr lang="en-GB" dirty="0"/>
          </a:p>
        </p:txBody>
      </p:sp>
      <p:sp>
        <p:nvSpPr>
          <p:cNvPr id="6" name="Title 14"/>
          <p:cNvSpPr txBox="1"/>
          <p:nvPr/>
        </p:nvSpPr>
        <p:spPr>
          <a:xfrm>
            <a:off x="842010" y="1179560"/>
            <a:ext cx="4972050" cy="6387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2800" dirty="0"/>
              <a:t>1. Add variables in </a:t>
            </a:r>
            <a:r>
              <a:rPr lang="en-US" sz="2800" dirty="0" err="1"/>
              <a:t>cmd</a:t>
            </a:r>
            <a:r>
              <a:rPr lang="en-US" sz="2800" dirty="0"/>
              <a:t> file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82917" b="53000"/>
          <a:stretch>
            <a:fillRect/>
          </a:stretch>
        </p:blipFill>
        <p:spPr>
          <a:xfrm>
            <a:off x="3585166" y="1167263"/>
            <a:ext cx="4187234" cy="36000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variables in simulation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49</a:t>
            </a:fld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5637679" y="2298676"/>
            <a:ext cx="1325105" cy="273074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4"/>
          <p:cNvSpPr txBox="1"/>
          <p:nvPr/>
        </p:nvSpPr>
        <p:spPr>
          <a:xfrm>
            <a:off x="407670" y="1997457"/>
            <a:ext cx="3021330" cy="1241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2800" dirty="0"/>
              <a:t>2. Add variables in </a:t>
            </a:r>
            <a:r>
              <a:rPr lang="en-US" sz="2800" dirty="0" err="1"/>
              <a:t>Sentaurus</a:t>
            </a:r>
            <a:r>
              <a:rPr lang="en-US" sz="2800" dirty="0"/>
              <a:t> workbench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Sentaurus Workbench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SG" dirty="0"/>
              <a:t>The primary graphical front end that integrates TCAD Sentaurus simulation tools into one environment</a:t>
            </a:r>
          </a:p>
          <a:p>
            <a:r>
              <a:rPr lang="en-SG" dirty="0"/>
              <a:t>To start Sentaurus Workbench: </a:t>
            </a:r>
            <a:r>
              <a:rPr lang="en-SG" dirty="0" err="1">
                <a:solidFill>
                  <a:srgbClr val="ED7F0D"/>
                </a:solidFill>
              </a:rPr>
              <a:t>swb</a:t>
            </a:r>
            <a:endParaRPr lang="en-SG" dirty="0">
              <a:solidFill>
                <a:srgbClr val="ED7F0D"/>
              </a:solidFill>
            </a:endParaRPr>
          </a:p>
          <a:p>
            <a:r>
              <a:rPr lang="en-US" dirty="0"/>
              <a:t>Project Tree</a:t>
            </a:r>
          </a:p>
          <a:p>
            <a:pPr lvl="1"/>
            <a:r>
              <a:rPr lang="en-US" dirty="0"/>
              <a:t>Your projects</a:t>
            </a:r>
          </a:p>
          <a:p>
            <a:pPr lvl="1"/>
            <a:r>
              <a:rPr lang="en-US" dirty="0"/>
              <a:t>Examples</a:t>
            </a:r>
          </a:p>
        </p:txBody>
      </p:sp>
      <p:cxnSp>
        <p:nvCxnSpPr>
          <p:cNvPr id="9" name="Connector: Elbow 8"/>
          <p:cNvCxnSpPr/>
          <p:nvPr/>
        </p:nvCxnSpPr>
        <p:spPr>
          <a:xfrm flipV="1">
            <a:off x="2505075" y="3438128"/>
            <a:ext cx="2174413" cy="657622"/>
          </a:xfrm>
          <a:prstGeom prst="bentConnector3">
            <a:avLst>
              <a:gd name="adj1" fmla="val 8256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446619" y="4059750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5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83883" b="54856"/>
          <a:stretch>
            <a:fillRect/>
          </a:stretch>
        </p:blipFill>
        <p:spPr>
          <a:xfrm>
            <a:off x="4701150" y="1088431"/>
            <a:ext cx="3834610" cy="3356569"/>
          </a:xfrm>
          <a:prstGeom prst="rect">
            <a:avLst/>
          </a:prstGeom>
        </p:spPr>
      </p:pic>
      <p:sp>
        <p:nvSpPr>
          <p:cNvPr id="6" name="Flowchart: Process 5"/>
          <p:cNvSpPr/>
          <p:nvPr/>
        </p:nvSpPr>
        <p:spPr>
          <a:xfrm>
            <a:off x="4722812" y="2813166"/>
            <a:ext cx="1521850" cy="1631834"/>
          </a:xfrm>
          <a:prstGeom prst="flowChartProcess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Flowchart: Process 12"/>
          <p:cNvSpPr/>
          <p:nvPr/>
        </p:nvSpPr>
        <p:spPr>
          <a:xfrm>
            <a:off x="4722812" y="1725075"/>
            <a:ext cx="1521850" cy="1037175"/>
          </a:xfrm>
          <a:prstGeom prst="flowChartProcess">
            <a:avLst/>
          </a:prstGeom>
          <a:noFill/>
          <a:ln w="3810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8" name="Connector: Elbow 8"/>
          <p:cNvCxnSpPr/>
          <p:nvPr/>
        </p:nvCxnSpPr>
        <p:spPr>
          <a:xfrm flipV="1">
            <a:off x="2774950" y="2371725"/>
            <a:ext cx="1926200" cy="1420650"/>
          </a:xfrm>
          <a:prstGeom prst="bentConnector3">
            <a:avLst>
              <a:gd name="adj1" fmla="val 50000"/>
            </a:avLst>
          </a:prstGeom>
          <a:ln w="38100">
            <a:solidFill>
              <a:srgbClr val="00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738950" y="3758839"/>
            <a:ext cx="72000" cy="72000"/>
          </a:xfrm>
          <a:prstGeom prst="ellipse">
            <a:avLst/>
          </a:prstGeom>
          <a:solidFill>
            <a:srgbClr val="004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8091" t="20516" r="67634" b="32516"/>
          <a:stretch>
            <a:fillRect/>
          </a:stretch>
        </p:blipFill>
        <p:spPr>
          <a:xfrm>
            <a:off x="3697750" y="1171748"/>
            <a:ext cx="3501100" cy="36000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variables in simulation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50</a:t>
            </a:fld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4458677" y="2615458"/>
            <a:ext cx="1268592" cy="273074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092973" y="4382265"/>
            <a:ext cx="634296" cy="273074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364552" y="4382265"/>
            <a:ext cx="634296" cy="273074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/>
          <p:cNvCxnSpPr>
            <a:stCxn id="16" idx="2"/>
            <a:endCxn id="17" idx="0"/>
          </p:cNvCxnSpPr>
          <p:nvPr/>
        </p:nvCxnSpPr>
        <p:spPr>
          <a:xfrm rot="16200000" flipH="1">
            <a:off x="4504681" y="3476824"/>
            <a:ext cx="1493733" cy="31714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/>
          <p:cNvCxnSpPr>
            <a:stCxn id="17" idx="2"/>
            <a:endCxn id="18" idx="2"/>
          </p:cNvCxnSpPr>
          <p:nvPr/>
        </p:nvCxnSpPr>
        <p:spPr>
          <a:xfrm rot="5400000">
            <a:off x="5045911" y="4291129"/>
            <a:ext cx="12700" cy="728421"/>
          </a:xfrm>
          <a:prstGeom prst="bent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458677" y="1668663"/>
            <a:ext cx="1268592" cy="273074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4"/>
          <p:cNvSpPr txBox="1"/>
          <p:nvPr/>
        </p:nvSpPr>
        <p:spPr>
          <a:xfrm>
            <a:off x="407670" y="1997457"/>
            <a:ext cx="3021330" cy="1241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2800" dirty="0"/>
              <a:t>2. Add variables in </a:t>
            </a:r>
            <a:r>
              <a:rPr lang="en-US" sz="2800" dirty="0" err="1"/>
              <a:t>Sentaurus</a:t>
            </a:r>
            <a:r>
              <a:rPr lang="en-US" sz="2800" dirty="0"/>
              <a:t> workbench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167263"/>
            <a:ext cx="4768549" cy="3600000"/>
          </a:xfrm>
          <a:prstGeom prst="rect">
            <a:avLst/>
          </a:prstGeom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variables in simulation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51</a:t>
            </a:fld>
            <a:endParaRPr lang="en-GB" dirty="0"/>
          </a:p>
        </p:txBody>
      </p:sp>
      <p:sp>
        <p:nvSpPr>
          <p:cNvPr id="17" name="Rectangle 16"/>
          <p:cNvSpPr/>
          <p:nvPr/>
        </p:nvSpPr>
        <p:spPr>
          <a:xfrm>
            <a:off x="5962778" y="2149930"/>
            <a:ext cx="881134" cy="523360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4"/>
          <p:cNvSpPr txBox="1"/>
          <p:nvPr/>
        </p:nvSpPr>
        <p:spPr>
          <a:xfrm>
            <a:off x="407670" y="1997457"/>
            <a:ext cx="3021330" cy="1241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2800" dirty="0"/>
              <a:t>2. Add variables in </a:t>
            </a:r>
            <a:r>
              <a:rPr lang="en-US" sz="2800" dirty="0" err="1"/>
              <a:t>Sentaurus</a:t>
            </a:r>
            <a:r>
              <a:rPr lang="en-US" sz="2800" dirty="0"/>
              <a:t> workbench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73602" b="56774"/>
          <a:stretch>
            <a:fillRect/>
          </a:stretch>
        </p:blipFill>
        <p:spPr>
          <a:xfrm>
            <a:off x="1054346" y="1167667"/>
            <a:ext cx="7035308" cy="36000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variables in simulation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52</a:t>
            </a:fld>
            <a:endParaRPr lang="en-GB" dirty="0"/>
          </a:p>
        </p:txBody>
      </p:sp>
      <p:sp>
        <p:nvSpPr>
          <p:cNvPr id="17" name="Rectangle 16"/>
          <p:cNvSpPr/>
          <p:nvPr/>
        </p:nvSpPr>
        <p:spPr>
          <a:xfrm>
            <a:off x="6881247" y="1478664"/>
            <a:ext cx="325465" cy="303641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618855" y="2479727"/>
            <a:ext cx="650928" cy="271221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/>
          <p:cNvCxnSpPr>
            <a:stCxn id="18" idx="3"/>
            <a:endCxn id="17" idx="1"/>
          </p:cNvCxnSpPr>
          <p:nvPr/>
        </p:nvCxnSpPr>
        <p:spPr>
          <a:xfrm flipV="1">
            <a:off x="4269783" y="1630485"/>
            <a:ext cx="2611464" cy="98485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8495" t="20516" r="68521" b="32516"/>
          <a:stretch>
            <a:fillRect/>
          </a:stretch>
        </p:blipFill>
        <p:spPr>
          <a:xfrm>
            <a:off x="2979692" y="1196541"/>
            <a:ext cx="3184615" cy="36000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Add values for variables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53</a:t>
            </a:fld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3293389" y="2362521"/>
            <a:ext cx="1650570" cy="791384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Add new materials for simulation (HZO)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54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78633" b="59703"/>
          <a:stretch>
            <a:fillRect/>
          </a:stretch>
        </p:blipFill>
        <p:spPr>
          <a:xfrm>
            <a:off x="122450" y="1562286"/>
            <a:ext cx="5549948" cy="327085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967614" y="2261585"/>
            <a:ext cx="31465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/>
              <a:t>Materials {</a:t>
            </a:r>
          </a:p>
          <a:p>
            <a:r>
              <a:rPr lang="en-SG" dirty="0"/>
              <a:t>HZO{</a:t>
            </a:r>
          </a:p>
          <a:p>
            <a:r>
              <a:rPr lang="en-SG" dirty="0"/>
              <a:t>code = 998</a:t>
            </a:r>
          </a:p>
          <a:p>
            <a:r>
              <a:rPr lang="en-SG" dirty="0"/>
              <a:t>label = "Ferroelectric material"</a:t>
            </a:r>
          </a:p>
          <a:p>
            <a:r>
              <a:rPr lang="en-SG" dirty="0"/>
              <a:t>group = Insulator</a:t>
            </a:r>
          </a:p>
          <a:p>
            <a:r>
              <a:rPr lang="en-SG" dirty="0" err="1"/>
              <a:t>color</a:t>
            </a:r>
            <a:r>
              <a:rPr lang="en-SG" dirty="0"/>
              <a:t> = #dfa955</a:t>
            </a:r>
          </a:p>
          <a:p>
            <a:r>
              <a:rPr lang="en-SG" dirty="0"/>
              <a:t>}</a:t>
            </a:r>
          </a:p>
          <a:p>
            <a:r>
              <a:rPr lang="en-SG" dirty="0"/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417666" y="3656753"/>
            <a:ext cx="3100785" cy="205409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85520" y="914073"/>
            <a:ext cx="46407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/>
            </a:lvl1pPr>
          </a:lstStyle>
          <a:p>
            <a:pPr algn="just"/>
            <a:r>
              <a:rPr lang="en-US" altLang="zh-CN" dirty="0"/>
              <a:t>Create a txt file in the project folder named as “datexcodes.txt” to state the new material.</a:t>
            </a:r>
            <a:endParaRPr lang="en-SG" dirty="0">
              <a:solidFill>
                <a:srgbClr val="ED7F0D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23010" y="1929736"/>
            <a:ext cx="1550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/>
            </a:lvl1pPr>
          </a:lstStyle>
          <a:p>
            <a:pPr algn="just"/>
            <a:r>
              <a:rPr lang="en-US" altLang="zh-CN" dirty="0"/>
              <a:t>File content:</a:t>
            </a:r>
            <a:endParaRPr lang="en-SG" dirty="0">
              <a:solidFill>
                <a:srgbClr val="ED7F0D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Add new materials for simulation (HZO)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55</a:t>
            </a:fld>
            <a:endParaRPr lang="en-GB" dirty="0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06" y="2092674"/>
            <a:ext cx="2988396" cy="16901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16907" y="2100985"/>
            <a:ext cx="49001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/>
            </a:lvl1pPr>
          </a:lstStyle>
          <a:p>
            <a:pPr algn="l"/>
            <a:r>
              <a:rPr lang="en-US" altLang="zh-CN" dirty="0"/>
              <a:t>Edit sde.cmd</a:t>
            </a:r>
          </a:p>
          <a:p>
            <a:pPr algn="l"/>
            <a:endParaRPr lang="en-US" altLang="zh-CN" dirty="0">
              <a:solidFill>
                <a:srgbClr val="ED7F0D"/>
              </a:solidFill>
            </a:endParaRPr>
          </a:p>
          <a:p>
            <a:pPr algn="l"/>
            <a:r>
              <a:rPr lang="en-US" altLang="zh-CN" dirty="0"/>
              <a:t>Create a region with the name of the new material.</a:t>
            </a:r>
            <a:endParaRPr lang="en-SG" dirty="0">
              <a:solidFill>
                <a:srgbClr val="ED7F0D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93803" y="3133524"/>
            <a:ext cx="704257" cy="251701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49"/>
          <a:stretch>
            <a:fillRect/>
          </a:stretch>
        </p:blipFill>
        <p:spPr>
          <a:xfrm>
            <a:off x="247103" y="1147864"/>
            <a:ext cx="5861198" cy="3294434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Add new materials for simulation (HZO)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56</a:t>
            </a:fld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2320623" y="2998059"/>
            <a:ext cx="3639190" cy="1444237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974712" y="2795081"/>
            <a:ext cx="30972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/>
            </a:lvl1pPr>
          </a:lstStyle>
          <a:p>
            <a:pPr algn="l"/>
            <a:r>
              <a:rPr lang="en-US" altLang="zh-CN" dirty="0"/>
              <a:t>Edit </a:t>
            </a:r>
            <a:r>
              <a:rPr lang="en-US" altLang="zh-CN" dirty="0" err="1"/>
              <a:t>sdevice.par</a:t>
            </a:r>
            <a:endParaRPr lang="en-US" altLang="zh-CN" dirty="0"/>
          </a:p>
          <a:p>
            <a:pPr algn="l"/>
            <a:endParaRPr lang="en-US" altLang="zh-CN" dirty="0">
              <a:solidFill>
                <a:srgbClr val="ED7F0D"/>
              </a:solidFill>
            </a:endParaRPr>
          </a:p>
          <a:p>
            <a:pPr algn="l"/>
            <a:r>
              <a:rPr lang="en-US" altLang="zh-CN" dirty="0">
                <a:solidFill>
                  <a:srgbClr val="ED7F0D"/>
                </a:solidFill>
              </a:rPr>
              <a:t>Assign the new material parameters you want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006204"/>
            <a:ext cx="7886700" cy="2139553"/>
          </a:xfrm>
        </p:spPr>
        <p:txBody>
          <a:bodyPr anchor="ctr">
            <a:normAutofit/>
          </a:bodyPr>
          <a:lstStyle/>
          <a:p>
            <a:r>
              <a:rPr lang="en-US" sz="3300" b="1" dirty="0">
                <a:ea typeface="MS PGothic" panose="020B0600070205080204" charset="-128"/>
              </a:rPr>
              <a:t>THANK YOU</a:t>
            </a:r>
            <a:endParaRPr lang="en-GB" sz="33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57</a:t>
            </a:fld>
            <a:endParaRPr lang="en-GB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6" name="Picture 206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61" y="1698260"/>
            <a:ext cx="5578558" cy="26446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Sentaurus Workbench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1620" y="2711636"/>
            <a:ext cx="3886200" cy="1742742"/>
          </a:xfrm>
        </p:spPr>
        <p:txBody>
          <a:bodyPr/>
          <a:lstStyle/>
          <a:p>
            <a:r>
              <a:rPr lang="en-US" dirty="0">
                <a:solidFill>
                  <a:srgbClr val="ED7F0D"/>
                </a:solidFill>
              </a:rPr>
              <a:t>Tool flow</a:t>
            </a:r>
          </a:p>
          <a:p>
            <a:r>
              <a:rPr lang="en-US" dirty="0">
                <a:solidFill>
                  <a:srgbClr val="ED7F0D"/>
                </a:solidFill>
              </a:rPr>
              <a:t>Parameters</a:t>
            </a:r>
          </a:p>
          <a:p>
            <a:r>
              <a:rPr lang="en-US" dirty="0">
                <a:solidFill>
                  <a:srgbClr val="ED7F0D"/>
                </a:solidFill>
              </a:rPr>
              <a:t>Simulation nodes</a:t>
            </a:r>
          </a:p>
          <a:p>
            <a:r>
              <a:rPr lang="en-US" dirty="0">
                <a:solidFill>
                  <a:srgbClr val="ED7F0D"/>
                </a:solidFill>
              </a:rPr>
              <a:t>Node Colors </a:t>
            </a:r>
          </a:p>
        </p:txBody>
      </p:sp>
      <p:cxnSp>
        <p:nvCxnSpPr>
          <p:cNvPr id="9" name="Connector: Elbow 8"/>
          <p:cNvCxnSpPr>
            <a:stCxn id="12" idx="6"/>
          </p:cNvCxnSpPr>
          <p:nvPr/>
        </p:nvCxnSpPr>
        <p:spPr>
          <a:xfrm flipV="1">
            <a:off x="2215125" y="2378455"/>
            <a:ext cx="2466755" cy="540168"/>
          </a:xfrm>
          <a:prstGeom prst="bentConnector3">
            <a:avLst>
              <a:gd name="adj1" fmla="val 11644"/>
            </a:avLst>
          </a:prstGeom>
          <a:ln w="38100">
            <a:solidFill>
              <a:srgbClr val="00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143125" y="2882623"/>
            <a:ext cx="72000" cy="72000"/>
          </a:xfrm>
          <a:prstGeom prst="ellipse">
            <a:avLst/>
          </a:prstGeom>
          <a:solidFill>
            <a:srgbClr val="004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/>
          <p:cNvCxnSpPr>
            <a:stCxn id="10" idx="6"/>
          </p:cNvCxnSpPr>
          <p:nvPr/>
        </p:nvCxnSpPr>
        <p:spPr>
          <a:xfrm flipV="1">
            <a:off x="2545275" y="2611018"/>
            <a:ext cx="2208605" cy="724526"/>
          </a:xfrm>
          <a:prstGeom prst="bentConnector3">
            <a:avLst>
              <a:gd name="adj1" fmla="val 11186"/>
            </a:avLst>
          </a:prstGeom>
          <a:ln w="38100">
            <a:solidFill>
              <a:srgbClr val="00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2473275" y="3299544"/>
            <a:ext cx="72000" cy="72000"/>
          </a:xfrm>
          <a:prstGeom prst="ellipse">
            <a:avLst/>
          </a:prstGeom>
          <a:solidFill>
            <a:srgbClr val="004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/>
          <p:cNvCxnSpPr>
            <a:stCxn id="17" idx="6"/>
          </p:cNvCxnSpPr>
          <p:nvPr/>
        </p:nvCxnSpPr>
        <p:spPr>
          <a:xfrm flipV="1">
            <a:off x="3237425" y="3193041"/>
            <a:ext cx="1703485" cy="504076"/>
          </a:xfrm>
          <a:prstGeom prst="bentConnector3">
            <a:avLst>
              <a:gd name="adj1" fmla="val 2286"/>
            </a:avLst>
          </a:prstGeom>
          <a:ln w="38100">
            <a:solidFill>
              <a:srgbClr val="00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165425" y="3661117"/>
            <a:ext cx="72000" cy="72000"/>
          </a:xfrm>
          <a:prstGeom prst="ellipse">
            <a:avLst/>
          </a:prstGeom>
          <a:solidFill>
            <a:srgbClr val="004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Elbow 21"/>
          <p:cNvCxnSpPr/>
          <p:nvPr/>
        </p:nvCxnSpPr>
        <p:spPr>
          <a:xfrm rot="16200000" flipH="1">
            <a:off x="5089723" y="1519340"/>
            <a:ext cx="326630" cy="5299565"/>
          </a:xfrm>
          <a:prstGeom prst="bentConnector3">
            <a:avLst>
              <a:gd name="adj1" fmla="val 266025"/>
            </a:avLst>
          </a:prstGeom>
          <a:ln w="38100">
            <a:solidFill>
              <a:srgbClr val="00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2567255" y="4005807"/>
            <a:ext cx="72000" cy="72000"/>
          </a:xfrm>
          <a:prstGeom prst="ellipse">
            <a:avLst/>
          </a:prstGeom>
          <a:solidFill>
            <a:srgbClr val="004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7626350" y="2711636"/>
            <a:ext cx="146050" cy="1542864"/>
          </a:xfrm>
          <a:prstGeom prst="straightConnector1">
            <a:avLst/>
          </a:prstGeom>
          <a:ln w="38100">
            <a:solidFill>
              <a:srgbClr val="00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253038" y="333000"/>
            <a:ext cx="14592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/>
              <a:t>Sentaurus</a:t>
            </a:r>
            <a:r>
              <a:rPr lang="en-US" b="1" dirty="0"/>
              <a:t> </a:t>
            </a:r>
            <a:r>
              <a:rPr lang="en-US" altLang="zh-CN" b="1" dirty="0"/>
              <a:t>Device</a:t>
            </a:r>
          </a:p>
          <a:p>
            <a:pPr algn="ctr"/>
            <a:r>
              <a:rPr lang="en-US" b="1" dirty="0"/>
              <a:t>Editor (Structure)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91944" y="449878"/>
            <a:ext cx="11658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/>
              <a:t>Sentaurus</a:t>
            </a:r>
            <a:r>
              <a:rPr lang="en-US" b="1" dirty="0"/>
              <a:t> Device</a:t>
            </a:r>
          </a:p>
          <a:p>
            <a:pPr algn="ctr"/>
            <a:r>
              <a:rPr lang="en-US" b="1" dirty="0"/>
              <a:t>(Measure)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5640095" y="1502331"/>
            <a:ext cx="281958" cy="726519"/>
          </a:xfrm>
          <a:prstGeom prst="straightConnector1">
            <a:avLst/>
          </a:prstGeom>
          <a:ln w="38100">
            <a:solidFill>
              <a:srgbClr val="00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9" idx="2"/>
          </p:cNvCxnSpPr>
          <p:nvPr/>
        </p:nvCxnSpPr>
        <p:spPr>
          <a:xfrm flipH="1">
            <a:off x="7300279" y="1373208"/>
            <a:ext cx="174595" cy="855642"/>
          </a:xfrm>
          <a:prstGeom prst="straightConnector1">
            <a:avLst/>
          </a:prstGeom>
          <a:ln w="38100">
            <a:solidFill>
              <a:srgbClr val="00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Slide Number Placeholder 4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6</a:t>
            </a:fld>
            <a:endParaRPr lang="en-GB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50" y="1620589"/>
            <a:ext cx="3756096" cy="30921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Sentaurus Structure Editor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</a:t>
            </a:r>
            <a:r>
              <a:rPr lang="en-SG" dirty="0" err="1"/>
              <a:t>enerate</a:t>
            </a:r>
            <a:r>
              <a:rPr lang="en-SG" dirty="0"/>
              <a:t> device structure </a:t>
            </a:r>
          </a:p>
          <a:p>
            <a:r>
              <a:rPr lang="en-SG" dirty="0"/>
              <a:t>Defines electrical contact</a:t>
            </a:r>
          </a:p>
          <a:p>
            <a:r>
              <a:rPr lang="en-SG" dirty="0"/>
              <a:t>Generates meshing for numerical simulations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6579833" y="1842815"/>
            <a:ext cx="389397" cy="425768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3614769" y="2255787"/>
            <a:ext cx="2965064" cy="2537069"/>
          </a:xfrm>
          <a:prstGeom prst="line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7</a:t>
            </a:fld>
            <a:endParaRPr lang="en-GB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230" y="93371"/>
            <a:ext cx="1174645" cy="1174645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27" y="3115241"/>
            <a:ext cx="2836642" cy="1788944"/>
          </a:xfrm>
          <a:prstGeom prst="rect">
            <a:avLst/>
          </a:prstGeom>
          <a:ln w="38100">
            <a:solidFill>
              <a:srgbClr val="001A4B"/>
            </a:solidFill>
            <a:prstDash val="dash"/>
          </a:ln>
        </p:spPr>
      </p:pic>
      <p:sp>
        <p:nvSpPr>
          <p:cNvPr id="12" name="TextBox 11"/>
          <p:cNvSpPr txBox="1"/>
          <p:nvPr/>
        </p:nvSpPr>
        <p:spPr>
          <a:xfrm>
            <a:off x="6048046" y="1368080"/>
            <a:ext cx="78258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dirty="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Gate</a:t>
            </a:r>
            <a:endParaRPr lang="en-SG" sz="2100" b="1" dirty="0">
              <a:solidFill>
                <a:srgbClr val="004282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37754" y="1369219"/>
            <a:ext cx="10967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dirty="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Source</a:t>
            </a:r>
            <a:endParaRPr lang="en-SG" sz="2100" b="1" dirty="0">
              <a:solidFill>
                <a:srgbClr val="004282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53954" y="1373040"/>
            <a:ext cx="87235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dirty="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Drain</a:t>
            </a:r>
            <a:endParaRPr lang="en-SG" sz="2100" b="1" dirty="0">
              <a:solidFill>
                <a:srgbClr val="004282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low of input and output files in Sentaurus Devi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6" y="1808045"/>
            <a:ext cx="4064061" cy="290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Sentaurus Device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0" y="1369219"/>
            <a:ext cx="4921250" cy="326350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zh-CN" dirty="0"/>
              <a:t>S</a:t>
            </a:r>
            <a:r>
              <a:rPr lang="en-SG" altLang="zh-CN" dirty="0" err="1"/>
              <a:t>imulate</a:t>
            </a:r>
            <a:r>
              <a:rPr lang="en-SG" altLang="zh-CN" dirty="0"/>
              <a:t> by solving multiple, coupled physical equations based on mesh</a:t>
            </a:r>
          </a:p>
          <a:p>
            <a:pPr lvl="1"/>
            <a:r>
              <a:rPr lang="en-SG" dirty="0"/>
              <a:t>Si band structure </a:t>
            </a:r>
          </a:p>
          <a:p>
            <a:pPr lvl="1"/>
            <a:r>
              <a:rPr lang="en-SG" dirty="0"/>
              <a:t>Fermi-Dirac Statistics</a:t>
            </a:r>
          </a:p>
          <a:p>
            <a:pPr lvl="1"/>
            <a:r>
              <a:rPr lang="en-SG" dirty="0"/>
              <a:t>Poisson equation</a:t>
            </a:r>
          </a:p>
          <a:p>
            <a:pPr lvl="1"/>
            <a:r>
              <a:rPr lang="en-SG" dirty="0"/>
              <a:t>Continuity equation</a:t>
            </a:r>
          </a:p>
          <a:p>
            <a:pPr lvl="1"/>
            <a:r>
              <a:rPr lang="en-SG" dirty="0"/>
              <a:t>Band-to-band </a:t>
            </a:r>
            <a:r>
              <a:rPr lang="en-SG" dirty="0" err="1"/>
              <a:t>tunneling</a:t>
            </a:r>
            <a:r>
              <a:rPr lang="en-SG" dirty="0"/>
              <a:t>, R-G current</a:t>
            </a:r>
          </a:p>
          <a:p>
            <a:pPr lvl="1"/>
            <a:r>
              <a:rPr lang="en-SG" dirty="0"/>
              <a:t>Drift-Diffusion current, carrier mobility, velocity saturation</a:t>
            </a:r>
          </a:p>
          <a:p>
            <a:endParaRPr lang="en-SG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8</a:t>
            </a:fld>
            <a:endParaRPr lang="en-GB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74" b="4254"/>
          <a:stretch>
            <a:fillRect/>
          </a:stretch>
        </p:blipFill>
        <p:spPr>
          <a:xfrm>
            <a:off x="7128832" y="326000"/>
            <a:ext cx="1287135" cy="126263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3745" y="1347682"/>
            <a:ext cx="8490255" cy="1597741"/>
          </a:xfrm>
        </p:spPr>
        <p:txBody>
          <a:bodyPr>
            <a:noAutofit/>
          </a:bodyPr>
          <a:lstStyle/>
          <a:p>
            <a:r>
              <a:rPr lang="en-US" dirty="0"/>
              <a:t>EE5442</a:t>
            </a:r>
            <a:br>
              <a:rPr lang="en-US" dirty="0"/>
            </a:br>
            <a:r>
              <a:rPr lang="en-US" altLang="zh-CN" dirty="0"/>
              <a:t>Basic Operations of </a:t>
            </a:r>
            <a:r>
              <a:rPr lang="en-US" altLang="zh-CN" dirty="0" err="1"/>
              <a:t>Sentaurus</a:t>
            </a:r>
            <a:r>
              <a:rPr lang="en-US" altLang="zh-CN" dirty="0"/>
              <a:t> Workbench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9</a:t>
            </a:fld>
            <a:endParaRPr lang="en-GB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1019</Words>
  <Application>Microsoft Office PowerPoint</Application>
  <PresentationFormat>On-screen Show (16:9)</PresentationFormat>
  <Paragraphs>225</Paragraphs>
  <Slides>57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MS PGothic</vt:lpstr>
      <vt:lpstr>Arial</vt:lpstr>
      <vt:lpstr>Calibri</vt:lpstr>
      <vt:lpstr>Helvetica</vt:lpstr>
      <vt:lpstr>Microsoft Tai Le</vt:lpstr>
      <vt:lpstr>Office Theme</vt:lpstr>
      <vt:lpstr>Project Information</vt:lpstr>
      <vt:lpstr>EE5442 Sentaurus TCAD Instruction</vt:lpstr>
      <vt:lpstr>Sentaurus TCAD Introduction</vt:lpstr>
      <vt:lpstr>Documents for Sentaurus TCAD </vt:lpstr>
      <vt:lpstr>Sentaurus Workbench</vt:lpstr>
      <vt:lpstr>Sentaurus Workbench</vt:lpstr>
      <vt:lpstr>Sentaurus Structure Editor</vt:lpstr>
      <vt:lpstr>Sentaurus Device</vt:lpstr>
      <vt:lpstr>EE5442 Basic Operations of Sentaurus Workbench</vt:lpstr>
      <vt:lpstr>Start Sentaurus in workstations by MobaXterm</vt:lpstr>
      <vt:lpstr>Start Sentaurus in workstations by MobaXterm</vt:lpstr>
      <vt:lpstr>Create new project</vt:lpstr>
      <vt:lpstr>Save new project</vt:lpstr>
      <vt:lpstr>Save new project</vt:lpstr>
      <vt:lpstr>Add SDE tool for device structure design</vt:lpstr>
      <vt:lpstr>Add SDE tool for device structure design</vt:lpstr>
      <vt:lpstr>Add SDE tool for device structure design</vt:lpstr>
      <vt:lpstr>Add SDE tool for device structure design</vt:lpstr>
      <vt:lpstr>Add SDE tool for device structure design</vt:lpstr>
      <vt:lpstr>Edit sde_des.cmd for device design</vt:lpstr>
      <vt:lpstr>Run SDE node</vt:lpstr>
      <vt:lpstr>Visualize device structure</vt:lpstr>
      <vt:lpstr>Visualize device structure</vt:lpstr>
      <vt:lpstr>Visualize device structure</vt:lpstr>
      <vt:lpstr>Add SDEVICE tool for electrical performance simulation</vt:lpstr>
      <vt:lpstr>Add SDEVICE tool for electrical performance simulation</vt:lpstr>
      <vt:lpstr>Add SDEVICE tool for electrical performance simulation</vt:lpstr>
      <vt:lpstr>Add SDEVICE tool for electrical performance simulation</vt:lpstr>
      <vt:lpstr>Add SDEVICE tool for electrical performance simulation</vt:lpstr>
      <vt:lpstr>Edit sdevice_des.cmd for electrical simulator setup</vt:lpstr>
      <vt:lpstr>Create sdevice.par to define material parameters</vt:lpstr>
      <vt:lpstr>Create sdevice.par to define material parameters</vt:lpstr>
      <vt:lpstr>Edit sdevice.par to define material parameters</vt:lpstr>
      <vt:lpstr>Edit sdevice.par to define material parameters</vt:lpstr>
      <vt:lpstr>Edit sdevice.par to define material parameters</vt:lpstr>
      <vt:lpstr>Edit sdevice.par to define material parameters</vt:lpstr>
      <vt:lpstr>Run SDEVICE tool</vt:lpstr>
      <vt:lpstr>Check error message</vt:lpstr>
      <vt:lpstr>Check error message</vt:lpstr>
      <vt:lpstr>Visualize simulated electrical characteristic curves</vt:lpstr>
      <vt:lpstr>Visualize simulated electrical characteristic curves</vt:lpstr>
      <vt:lpstr>Visualize simulated electrical characteristic curves</vt:lpstr>
      <vt:lpstr>Visualize simulated electrical characteristic curves</vt:lpstr>
      <vt:lpstr>Visualize simulated electrical characteristic curves</vt:lpstr>
      <vt:lpstr>Save data to the file</vt:lpstr>
      <vt:lpstr>Save data to the file</vt:lpstr>
      <vt:lpstr>Save data to the file</vt:lpstr>
      <vt:lpstr>Add variables in simulation</vt:lpstr>
      <vt:lpstr>Add variables in simulation</vt:lpstr>
      <vt:lpstr>Add variables in simulation</vt:lpstr>
      <vt:lpstr>Add variables in simulation</vt:lpstr>
      <vt:lpstr>Add variables in simulation</vt:lpstr>
      <vt:lpstr>Add values for variables</vt:lpstr>
      <vt:lpstr>Add new materials for simulation (HZO)</vt:lpstr>
      <vt:lpstr>Add new materials for simulation (HZO)</vt:lpstr>
      <vt:lpstr>Add new materials for simulation (HZO)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Yihan LIAN</dc:creator>
  <cp:lastModifiedBy>Vivek Adi</cp:lastModifiedBy>
  <cp:revision>197</cp:revision>
  <dcterms:created xsi:type="dcterms:W3CDTF">2018-08-16T03:57:00Z</dcterms:created>
  <dcterms:modified xsi:type="dcterms:W3CDTF">2025-03-03T07:06:05Z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458B7466EC354BD8BFA40CE0C4816F78_12</vt:lpwstr>
  </property>
  <property fmtid="{D5CDD505-2E9C-101B-9397-08002B2CF9AE}" pid="3" name="KSOProductBuildVer">
    <vt:lpwstr>2052-12.1.0.19770</vt:lpwstr>
  </property>
</Properties>
</file>